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1"/>
  </p:sldMasterIdLst>
  <p:notesMasterIdLst>
    <p:notesMasterId r:id="rId7"/>
  </p:notesMasterIdLst>
  <p:sldIdLst>
    <p:sldId id="428" r:id="rId2"/>
    <p:sldId id="424" r:id="rId3"/>
    <p:sldId id="425" r:id="rId4"/>
    <p:sldId id="426" r:id="rId5"/>
    <p:sldId id="427" r:id="rId6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CCFF"/>
    <a:srgbClr val="B2FAF8"/>
    <a:srgbClr val="FDC569"/>
    <a:srgbClr val="FF66FF"/>
    <a:srgbClr val="FF33CC"/>
    <a:srgbClr val="99CCFF"/>
    <a:srgbClr val="FFFF66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濃色スタイル 1 - アクセント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7" autoAdjust="0"/>
    <p:restoredTop sz="95026" autoAdjust="0"/>
  </p:normalViewPr>
  <p:slideViewPr>
    <p:cSldViewPr>
      <p:cViewPr varScale="1">
        <p:scale>
          <a:sx n="51" d="100"/>
          <a:sy n="51" d="100"/>
        </p:scale>
        <p:origin x="2515" y="48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18830" cy="493316"/>
          </a:xfrm>
          <a:prstGeom prst="rect">
            <a:avLst/>
          </a:prstGeom>
        </p:spPr>
        <p:txBody>
          <a:bodyPr vert="horz" lIns="90729" tIns="45366" rIns="90729" bIns="4536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80" y="1"/>
            <a:ext cx="2918830" cy="493316"/>
          </a:xfrm>
          <a:prstGeom prst="rect">
            <a:avLst/>
          </a:prstGeom>
        </p:spPr>
        <p:txBody>
          <a:bodyPr vert="horz" lIns="90729" tIns="45366" rIns="90729" bIns="45366" rtlCol="0"/>
          <a:lstStyle>
            <a:lvl1pPr algn="r">
              <a:defRPr sz="1200"/>
            </a:lvl1pPr>
          </a:lstStyle>
          <a:p>
            <a:fld id="{2A02A686-2402-406B-B00A-39FC01F42561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39775"/>
            <a:ext cx="26146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9" tIns="45366" rIns="90729" bIns="4536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729" tIns="45366" rIns="90729" bIns="4536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371288"/>
            <a:ext cx="2918830" cy="493316"/>
          </a:xfrm>
          <a:prstGeom prst="rect">
            <a:avLst/>
          </a:prstGeom>
        </p:spPr>
        <p:txBody>
          <a:bodyPr vert="horz" lIns="90729" tIns="45366" rIns="90729" bIns="4536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80" y="9371288"/>
            <a:ext cx="2918830" cy="493316"/>
          </a:xfrm>
          <a:prstGeom prst="rect">
            <a:avLst/>
          </a:prstGeom>
        </p:spPr>
        <p:txBody>
          <a:bodyPr vert="horz" lIns="90729" tIns="45366" rIns="90729" bIns="45366" rtlCol="0" anchor="b"/>
          <a:lstStyle>
            <a:lvl1pPr algn="r">
              <a:defRPr sz="1200"/>
            </a:lvl1pPr>
          </a:lstStyle>
          <a:p>
            <a:fld id="{590A48D5-129C-4654-BED5-E57F670BC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7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A48D5-129C-4654-BED5-E57F670BC95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9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A48D5-129C-4654-BED5-E57F670BC95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06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A48D5-129C-4654-BED5-E57F670BC95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290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A48D5-129C-4654-BED5-E57F670BC95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48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A48D5-129C-4654-BED5-E57F670BC95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36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5594-383C-4739-AAF2-3CFE70A824D5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65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9586-7274-48B0-8D8B-5C69D1EBB047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2376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B041-AC01-4BA9-8FB2-04456B5AFEF3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00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0787-CB9C-4FBD-A4EE-9BA4486E3763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944959" y="1140460"/>
            <a:ext cx="5291773" cy="54171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5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9586-7274-48B0-8D8B-5C69D1EBB047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0145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BBE6-B32E-4832-B92C-A21F3BFB9186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38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9586-7274-48B0-8D8B-5C69D1EBB047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1741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44F-0FC9-4E61-B4D5-36A68FBB9C81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06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E44B-BF69-42A1-A07B-237505625F11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12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8F8C-EECE-49CC-9DA3-F305EDC46E9F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41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9586-7274-48B0-8D8B-5C69D1EBB047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2312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1182-CDD5-4F35-8F0B-32F766A43F68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09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9586-7274-48B0-8D8B-5C69D1EBB047}" type="datetime1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01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sldNum="0"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>
            <a:extLst>
              <a:ext uri="{FF2B5EF4-FFF2-40B4-BE49-F238E27FC236}">
                <a16:creationId xmlns:a16="http://schemas.microsoft.com/office/drawing/2014/main" id="{BD900CA5-EE9D-DC52-D9EC-3FDF2F993D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41226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6DBCE92-F656-7F08-5245-D58DF325B8C6}"/>
              </a:ext>
            </a:extLst>
          </p:cNvPr>
          <p:cNvSpPr/>
          <p:nvPr/>
        </p:nvSpPr>
        <p:spPr>
          <a:xfrm>
            <a:off x="-12167" y="1165130"/>
            <a:ext cx="7595420" cy="616857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614E77D-CC57-5751-1D2A-31DD59177EC8}"/>
              </a:ext>
            </a:extLst>
          </p:cNvPr>
          <p:cNvSpPr/>
          <p:nvPr/>
        </p:nvSpPr>
        <p:spPr>
          <a:xfrm>
            <a:off x="-28499" y="9046171"/>
            <a:ext cx="7631162" cy="1032921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0DFBFBE-08C5-34CE-FA42-F587E3055247}"/>
              </a:ext>
            </a:extLst>
          </p:cNvPr>
          <p:cNvSpPr/>
          <p:nvPr/>
        </p:nvSpPr>
        <p:spPr>
          <a:xfrm>
            <a:off x="-7420" y="8024865"/>
            <a:ext cx="7579262" cy="925417"/>
          </a:xfrm>
          <a:prstGeom prst="rect">
            <a:avLst/>
          </a:prstGeom>
          <a:solidFill>
            <a:srgbClr val="FDC569">
              <a:alpha val="9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CA156E6-DC93-B9E7-0C1F-7B13028B1E32}"/>
              </a:ext>
            </a:extLst>
          </p:cNvPr>
          <p:cNvSpPr/>
          <p:nvPr/>
        </p:nvSpPr>
        <p:spPr>
          <a:xfrm>
            <a:off x="-3422" y="1872302"/>
            <a:ext cx="7579262" cy="1390233"/>
          </a:xfrm>
          <a:prstGeom prst="rect">
            <a:avLst/>
          </a:prstGeom>
          <a:solidFill>
            <a:srgbClr val="FFCCF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3045C7-CC55-47D4-86FF-EC9DB4D9601B}"/>
              </a:ext>
            </a:extLst>
          </p:cNvPr>
          <p:cNvSpPr txBox="1"/>
          <p:nvPr/>
        </p:nvSpPr>
        <p:spPr>
          <a:xfrm>
            <a:off x="398417" y="10079093"/>
            <a:ext cx="689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お問い合わせ先　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　ＴＥＬ：</a:t>
            </a: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04-2997-8199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（代表）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担当：住谷、小島</a:t>
            </a:r>
            <a:endParaRPr lang="en-US" altLang="ja-JP" sz="10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9B94088-D66C-4493-B166-3B79664B39CD}"/>
              </a:ext>
            </a:extLst>
          </p:cNvPr>
          <p:cNvSpPr txBox="1"/>
          <p:nvPr/>
        </p:nvSpPr>
        <p:spPr>
          <a:xfrm>
            <a:off x="61069" y="2459350"/>
            <a:ext cx="5713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2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検査値の見方について</a:t>
            </a:r>
            <a:r>
              <a:rPr lang="ja-JP" altLang="en-US" sz="24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lang="en-US" altLang="ja-JP" sz="2400" b="1" i="0" u="none" strike="noStrike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20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臨床検査技師　副主任　山下 洋介　</a:t>
            </a:r>
            <a:endParaRPr lang="ja-JP" altLang="ja-JP" sz="20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0692EDC-94FD-4BF1-9088-478B44595B77}"/>
              </a:ext>
            </a:extLst>
          </p:cNvPr>
          <p:cNvSpPr txBox="1"/>
          <p:nvPr/>
        </p:nvSpPr>
        <p:spPr>
          <a:xfrm>
            <a:off x="1659981" y="188940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社会医療法人社団　埼玉巨樹の会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7F29775-F324-4BB5-9942-9C3114A0E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6" y="210266"/>
            <a:ext cx="976271" cy="89389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775E57F-7DD4-4575-80F8-CA2C2B1927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92" y="49176"/>
            <a:ext cx="1068814" cy="10688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1401BF-5CD5-4903-B50A-900631BE202B}"/>
              </a:ext>
            </a:extLst>
          </p:cNvPr>
          <p:cNvSpPr txBox="1"/>
          <p:nvPr/>
        </p:nvSpPr>
        <p:spPr>
          <a:xfrm>
            <a:off x="1561602" y="8124266"/>
            <a:ext cx="4572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「みんなができる美原健康体操」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リハビリテーション科　ＰＴＯＴＳＴ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613BBF-D56B-F8CD-F518-7568FBE137BB}"/>
              </a:ext>
            </a:extLst>
          </p:cNvPr>
          <p:cNvSpPr txBox="1"/>
          <p:nvPr/>
        </p:nvSpPr>
        <p:spPr>
          <a:xfrm>
            <a:off x="8373" y="9032750"/>
            <a:ext cx="69371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場所：新所沢東公民館　まちづくりセンター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（</a:t>
            </a:r>
            <a:r>
              <a:rPr lang="ja-JP" altLang="en-US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所沢市美原町</a:t>
            </a:r>
            <a:r>
              <a:rPr lang="en-US" altLang="ja-JP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丁目</a:t>
            </a:r>
            <a:r>
              <a:rPr lang="en-US" altLang="ja-JP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2922</a:t>
            </a:r>
            <a:r>
              <a:rPr lang="ja-JP" altLang="en-US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番地の</a:t>
            </a:r>
            <a:r>
              <a:rPr lang="en-US" altLang="ja-JP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BAA8A6-2EE0-6A62-5DE6-A65FBAA8FB43}"/>
              </a:ext>
            </a:extLst>
          </p:cNvPr>
          <p:cNvSpPr txBox="1"/>
          <p:nvPr/>
        </p:nvSpPr>
        <p:spPr>
          <a:xfrm>
            <a:off x="491737" y="1137234"/>
            <a:ext cx="657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健康教室の</a:t>
            </a:r>
            <a:r>
              <a:rPr lang="en-US" altLang="ja-JP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月スケジュール案内</a:t>
            </a:r>
            <a:endParaRPr lang="ja-JP" altLang="ja-JP" sz="2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D67326-F8BC-100F-4403-04F454DF0258}"/>
              </a:ext>
            </a:extLst>
          </p:cNvPr>
          <p:cNvSpPr txBox="1"/>
          <p:nvPr/>
        </p:nvSpPr>
        <p:spPr>
          <a:xfrm>
            <a:off x="5543833" y="9239416"/>
            <a:ext cx="1708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参加費無料</a:t>
            </a:r>
            <a:endParaRPr lang="en-US" altLang="ja-JP" sz="2000" b="1" kern="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52382E2-019A-577F-E573-8E657180EB15}"/>
              </a:ext>
            </a:extLst>
          </p:cNvPr>
          <p:cNvSpPr txBox="1"/>
          <p:nvPr/>
        </p:nvSpPr>
        <p:spPr>
          <a:xfrm>
            <a:off x="158794" y="1875707"/>
            <a:ext cx="6945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en-US" altLang="ja-JP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3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en-US" altLang="ja-JP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7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（木）　</a:t>
            </a:r>
            <a:endParaRPr lang="en-US" altLang="ja-JP" sz="36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8CC89A06-E084-F285-9EB8-76792767E34F}"/>
              </a:ext>
            </a:extLst>
          </p:cNvPr>
          <p:cNvSpPr/>
          <p:nvPr/>
        </p:nvSpPr>
        <p:spPr>
          <a:xfrm>
            <a:off x="252576" y="8123488"/>
            <a:ext cx="709869" cy="730905"/>
          </a:xfrm>
          <a:prstGeom prst="ellipse">
            <a:avLst/>
          </a:prstGeom>
          <a:solidFill>
            <a:schemeClr val="bg1">
              <a:alpha val="90000"/>
            </a:schemeClr>
          </a:solidFill>
          <a:ln w="635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6055CA-9EFE-47E1-C48A-DBA5C00B156B}"/>
              </a:ext>
            </a:extLst>
          </p:cNvPr>
          <p:cNvSpPr txBox="1"/>
          <p:nvPr/>
        </p:nvSpPr>
        <p:spPr>
          <a:xfrm>
            <a:off x="-351817" y="8232463"/>
            <a:ext cx="191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</a:t>
            </a:r>
            <a:endParaRPr kumimoji="1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体操</a:t>
            </a:r>
            <a:endParaRPr kumimoji="1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1E66420-D5A2-94E6-9598-53009F87F365}"/>
              </a:ext>
            </a:extLst>
          </p:cNvPr>
          <p:cNvSpPr/>
          <p:nvPr/>
        </p:nvSpPr>
        <p:spPr>
          <a:xfrm>
            <a:off x="-9794" y="3365010"/>
            <a:ext cx="7579262" cy="1463007"/>
          </a:xfrm>
          <a:prstGeom prst="rect">
            <a:avLst/>
          </a:prstGeom>
          <a:solidFill>
            <a:srgbClr val="CCFFF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8AD0E78-B7D8-121A-EBA4-DA5059960C7B}"/>
              </a:ext>
            </a:extLst>
          </p:cNvPr>
          <p:cNvSpPr txBox="1"/>
          <p:nvPr/>
        </p:nvSpPr>
        <p:spPr>
          <a:xfrm>
            <a:off x="147526" y="3305898"/>
            <a:ext cx="6945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en-US" altLang="ja-JP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3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en-US" altLang="ja-JP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14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（木）　</a:t>
            </a:r>
            <a:endParaRPr lang="en-US" altLang="ja-JP" sz="36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F637A6F-4F88-CCCD-8099-ECF1C73B4B11}"/>
              </a:ext>
            </a:extLst>
          </p:cNvPr>
          <p:cNvSpPr/>
          <p:nvPr/>
        </p:nvSpPr>
        <p:spPr>
          <a:xfrm>
            <a:off x="-28499" y="4924075"/>
            <a:ext cx="7579262" cy="1465347"/>
          </a:xfrm>
          <a:prstGeom prst="rect">
            <a:avLst/>
          </a:prstGeom>
          <a:solidFill>
            <a:srgbClr val="FFCCF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43E975E-B8EF-7283-4750-827BD3DFDF69}"/>
              </a:ext>
            </a:extLst>
          </p:cNvPr>
          <p:cNvSpPr txBox="1"/>
          <p:nvPr/>
        </p:nvSpPr>
        <p:spPr>
          <a:xfrm>
            <a:off x="176529" y="4826743"/>
            <a:ext cx="6945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en-US" altLang="ja-JP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3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en-US" altLang="ja-JP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22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（金）　</a:t>
            </a:r>
            <a:endParaRPr lang="en-US" altLang="ja-JP" sz="36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477C634-A502-D34A-1541-325F96136E7B}"/>
              </a:ext>
            </a:extLst>
          </p:cNvPr>
          <p:cNvSpPr/>
          <p:nvPr/>
        </p:nvSpPr>
        <p:spPr>
          <a:xfrm>
            <a:off x="-12167" y="6452014"/>
            <a:ext cx="7579262" cy="1465347"/>
          </a:xfrm>
          <a:prstGeom prst="rect">
            <a:avLst/>
          </a:prstGeom>
          <a:solidFill>
            <a:srgbClr val="B2FAF8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38288EC-9859-B604-EDCF-A2330D5BA82B}"/>
              </a:ext>
            </a:extLst>
          </p:cNvPr>
          <p:cNvSpPr txBox="1"/>
          <p:nvPr/>
        </p:nvSpPr>
        <p:spPr>
          <a:xfrm>
            <a:off x="176529" y="6422029"/>
            <a:ext cx="6945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en-US" altLang="ja-JP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3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en-US" altLang="ja-JP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29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（金）　</a:t>
            </a:r>
            <a:endParaRPr lang="en-US" altLang="ja-JP" sz="36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6637943-725A-F23F-89B4-DAAB9C6C8F81}"/>
              </a:ext>
            </a:extLst>
          </p:cNvPr>
          <p:cNvSpPr txBox="1"/>
          <p:nvPr/>
        </p:nvSpPr>
        <p:spPr>
          <a:xfrm>
            <a:off x="335582" y="9700742"/>
            <a:ext cx="69371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詳細はホームページまたはチラシ（病院または公民館）をご参照ください</a:t>
            </a:r>
            <a:endParaRPr kumimoji="1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5ACFC4CD-178D-E92C-17B3-D0F42B01FC9E}"/>
              </a:ext>
            </a:extLst>
          </p:cNvPr>
          <p:cNvSpPr/>
          <p:nvPr/>
        </p:nvSpPr>
        <p:spPr>
          <a:xfrm>
            <a:off x="6171492" y="6575196"/>
            <a:ext cx="1152249" cy="1309111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635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DE8733-AFD0-C3FA-C41D-4967BD084D47}"/>
              </a:ext>
            </a:extLst>
          </p:cNvPr>
          <p:cNvSpPr txBox="1"/>
          <p:nvPr/>
        </p:nvSpPr>
        <p:spPr>
          <a:xfrm>
            <a:off x="8373" y="7010133"/>
            <a:ext cx="5626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28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災害医療</a:t>
            </a:r>
            <a:r>
              <a:rPr lang="ja-JP" altLang="en-US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～東日本大震災の経験から～</a:t>
            </a:r>
            <a:r>
              <a:rPr lang="ja-JP" altLang="en-US" sz="28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」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ja-JP" altLang="en-US" sz="2000" b="1" dirty="0"/>
              <a:t>副院長 消化器外科 救命救急部長　森﨑 善久</a:t>
            </a:r>
            <a:endParaRPr lang="en-US" altLang="ja-JP" sz="2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90DD53-EF13-B6F7-1B0E-1E33A1CA4733}"/>
              </a:ext>
            </a:extLst>
          </p:cNvPr>
          <p:cNvSpPr txBox="1"/>
          <p:nvPr/>
        </p:nvSpPr>
        <p:spPr>
          <a:xfrm>
            <a:off x="70651" y="5457989"/>
            <a:ext cx="607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2400" b="1" i="0" u="none" strike="noStrike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私は認知症かしら？</a:t>
            </a:r>
            <a:r>
              <a:rPr kumimoji="1" lang="ja-JP" altLang="en-US" sz="1400" b="1" i="0" u="none" strike="noStrike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～正しく知って早期予防</a:t>
            </a:r>
            <a:r>
              <a:rPr kumimoji="1" lang="en-US" altLang="ja-JP" sz="1400" b="1" i="0" u="none" strike="noStrike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‼</a:t>
            </a:r>
            <a:r>
              <a:rPr kumimoji="1" lang="ja-JP" altLang="en-US" sz="1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～</a:t>
            </a:r>
            <a:r>
              <a:rPr lang="ja-JP" altLang="en-US" sz="24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lang="en-US" altLang="ja-JP" sz="2400" b="1" i="0" u="none" strike="noStrike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20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リハビリテーション科 係長　作業療法士  山口 務</a:t>
            </a:r>
            <a:endParaRPr lang="ja-JP" altLang="ja-JP" sz="20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2A413C3-621F-11DB-8AE1-478965174A7C}"/>
              </a:ext>
            </a:extLst>
          </p:cNvPr>
          <p:cNvSpPr txBox="1"/>
          <p:nvPr/>
        </p:nvSpPr>
        <p:spPr>
          <a:xfrm>
            <a:off x="40394" y="3899123"/>
            <a:ext cx="5937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2800" b="1" i="0" u="none" strike="noStrike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誰にもきけない　おしっこの話</a:t>
            </a:r>
            <a:r>
              <a:rPr lang="ja-JP" altLang="en-US" sz="28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」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ja-JP" altLang="en-US" sz="2000" b="1" dirty="0"/>
              <a:t>泌尿器科 部長　床鍋 繁喜</a:t>
            </a:r>
            <a:endParaRPr lang="en-US" altLang="ja-JP" sz="2800" b="1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E5B9122-ACA6-CF85-848D-0CD1553B627F}"/>
              </a:ext>
            </a:extLst>
          </p:cNvPr>
          <p:cNvSpPr/>
          <p:nvPr/>
        </p:nvSpPr>
        <p:spPr>
          <a:xfrm>
            <a:off x="6152690" y="3437298"/>
            <a:ext cx="1226222" cy="1350459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635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1568674-900C-D17D-DCB9-A532255DF22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884" b="22039"/>
          <a:stretch/>
        </p:blipFill>
        <p:spPr>
          <a:xfrm>
            <a:off x="6218402" y="5014932"/>
            <a:ext cx="1105339" cy="1245378"/>
          </a:xfrm>
          <a:prstGeom prst="ellipse">
            <a:avLst/>
          </a:prstGeom>
          <a:blipFill>
            <a:blip r:embed="rId9"/>
            <a:stretch>
              <a:fillRect l="-10199" t="-9715" r="-10408"/>
            </a:stretch>
          </a:blipFill>
          <a:ln w="63500">
            <a:solidFill>
              <a:srgbClr val="FFFF99"/>
            </a:solidFill>
          </a:ln>
        </p:spPr>
      </p:pic>
      <p:sp>
        <p:nvSpPr>
          <p:cNvPr id="35" name="楕円 34">
            <a:extLst>
              <a:ext uri="{FF2B5EF4-FFF2-40B4-BE49-F238E27FC236}">
                <a16:creationId xmlns:a16="http://schemas.microsoft.com/office/drawing/2014/main" id="{635B58B4-1A82-75AB-46A4-00331A9F75A7}"/>
              </a:ext>
            </a:extLst>
          </p:cNvPr>
          <p:cNvSpPr/>
          <p:nvPr/>
        </p:nvSpPr>
        <p:spPr>
          <a:xfrm>
            <a:off x="6152690" y="1965940"/>
            <a:ext cx="1226222" cy="1269385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 w="635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189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>
            <a:extLst>
              <a:ext uri="{FF2B5EF4-FFF2-40B4-BE49-F238E27FC236}">
                <a16:creationId xmlns:a16="http://schemas.microsoft.com/office/drawing/2014/main" id="{BD900CA5-EE9D-DC52-D9EC-3FDF2F993D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41226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6DBCE92-F656-7F08-5245-D58DF325B8C6}"/>
              </a:ext>
            </a:extLst>
          </p:cNvPr>
          <p:cNvSpPr/>
          <p:nvPr/>
        </p:nvSpPr>
        <p:spPr>
          <a:xfrm>
            <a:off x="-35745" y="1269197"/>
            <a:ext cx="7595420" cy="616857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614E77D-CC57-5751-1D2A-31DD59177EC8}"/>
              </a:ext>
            </a:extLst>
          </p:cNvPr>
          <p:cNvSpPr/>
          <p:nvPr/>
        </p:nvSpPr>
        <p:spPr>
          <a:xfrm>
            <a:off x="-53850" y="7181216"/>
            <a:ext cx="7631162" cy="2597093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0DFBFBE-08C5-34CE-FA42-F587E3055247}"/>
              </a:ext>
            </a:extLst>
          </p:cNvPr>
          <p:cNvSpPr/>
          <p:nvPr/>
        </p:nvSpPr>
        <p:spPr>
          <a:xfrm>
            <a:off x="-7180" y="5616288"/>
            <a:ext cx="7579262" cy="1521520"/>
          </a:xfrm>
          <a:prstGeom prst="rect">
            <a:avLst/>
          </a:prstGeom>
          <a:solidFill>
            <a:srgbClr val="FDC569">
              <a:alpha val="9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CA156E6-DC93-B9E7-0C1F-7B13028B1E32}"/>
              </a:ext>
            </a:extLst>
          </p:cNvPr>
          <p:cNvSpPr/>
          <p:nvPr/>
        </p:nvSpPr>
        <p:spPr>
          <a:xfrm>
            <a:off x="-19587" y="3273708"/>
            <a:ext cx="7579262" cy="2290809"/>
          </a:xfrm>
          <a:prstGeom prst="rect">
            <a:avLst/>
          </a:prstGeom>
          <a:solidFill>
            <a:srgbClr val="FFCCF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3045C7-CC55-47D4-86FF-EC9DB4D9601B}"/>
              </a:ext>
            </a:extLst>
          </p:cNvPr>
          <p:cNvSpPr txBox="1"/>
          <p:nvPr/>
        </p:nvSpPr>
        <p:spPr>
          <a:xfrm>
            <a:off x="307273" y="9782714"/>
            <a:ext cx="6898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お問い合わせ先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　ＴＥＬ：</a:t>
            </a:r>
            <a:r>
              <a:rPr kumimoji="1"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04-2997-8199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（代表）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担当：住谷、小島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0692EDC-94FD-4BF1-9088-478B44595B77}"/>
              </a:ext>
            </a:extLst>
          </p:cNvPr>
          <p:cNvSpPr txBox="1"/>
          <p:nvPr/>
        </p:nvSpPr>
        <p:spPr>
          <a:xfrm>
            <a:off x="1682310" y="278831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社会医療法人社団　埼玉巨樹の会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7F29775-F324-4BB5-9942-9C3114A0E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5" y="300157"/>
            <a:ext cx="976271" cy="89389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775E57F-7DD4-4575-80F8-CA2C2B1927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21" y="139067"/>
            <a:ext cx="1068814" cy="10688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1401BF-5CD5-4903-B50A-900631BE202B}"/>
              </a:ext>
            </a:extLst>
          </p:cNvPr>
          <p:cNvSpPr txBox="1"/>
          <p:nvPr/>
        </p:nvSpPr>
        <p:spPr>
          <a:xfrm>
            <a:off x="1734209" y="6097960"/>
            <a:ext cx="5594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「みんなができる美原健康体操」</a:t>
            </a:r>
            <a:endParaRPr kumimoji="1"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リハビリテーション科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613BBF-D56B-F8CD-F518-7568FBE137BB}"/>
              </a:ext>
            </a:extLst>
          </p:cNvPr>
          <p:cNvSpPr txBox="1"/>
          <p:nvPr/>
        </p:nvSpPr>
        <p:spPr>
          <a:xfrm>
            <a:off x="627756" y="7165996"/>
            <a:ext cx="69371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場所：新所沢東公民館　まちづくりセンター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１階　講堂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（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所沢市美原町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丁目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2922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番地の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BAA8A6-2EE0-6A62-5DE6-A65FBAA8FB43}"/>
              </a:ext>
            </a:extLst>
          </p:cNvPr>
          <p:cNvSpPr txBox="1"/>
          <p:nvPr/>
        </p:nvSpPr>
        <p:spPr>
          <a:xfrm>
            <a:off x="1378721" y="1255928"/>
            <a:ext cx="4755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　健康教室の案内</a:t>
            </a:r>
            <a:endParaRPr lang="ja-JP" altLang="ja-JP" sz="2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D67326-F8BC-100F-4403-04F454DF0258}"/>
              </a:ext>
            </a:extLst>
          </p:cNvPr>
          <p:cNvSpPr txBox="1"/>
          <p:nvPr/>
        </p:nvSpPr>
        <p:spPr>
          <a:xfrm>
            <a:off x="376255" y="8341892"/>
            <a:ext cx="6995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参加費無料</a:t>
            </a:r>
            <a:endParaRPr lang="en-US" altLang="ja-JP" sz="2400" b="1" kern="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algn="ctr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ご予約は不要です。お気軽にご参加下さい</a:t>
            </a:r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。</a:t>
            </a:r>
            <a:endParaRPr lang="en-US" altLang="ja-JP" sz="2400" b="1" kern="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52382E2-019A-577F-E573-8E657180EB15}"/>
              </a:ext>
            </a:extLst>
          </p:cNvPr>
          <p:cNvSpPr txBox="1"/>
          <p:nvPr/>
        </p:nvSpPr>
        <p:spPr>
          <a:xfrm>
            <a:off x="502331" y="1834235"/>
            <a:ext cx="6945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en-US" altLang="ja-JP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3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en-US" altLang="ja-JP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7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（木）　</a:t>
            </a:r>
            <a:endParaRPr lang="en-US" altLang="ja-JP" sz="4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8CC89A06-E084-F285-9EB8-76792767E34F}"/>
              </a:ext>
            </a:extLst>
          </p:cNvPr>
          <p:cNvSpPr/>
          <p:nvPr/>
        </p:nvSpPr>
        <p:spPr>
          <a:xfrm>
            <a:off x="169554" y="5627297"/>
            <a:ext cx="1564655" cy="1487136"/>
          </a:xfrm>
          <a:prstGeom prst="ellipse">
            <a:avLst/>
          </a:prstGeom>
          <a:solidFill>
            <a:schemeClr val="bg1">
              <a:alpha val="90000"/>
            </a:schemeClr>
          </a:solidFill>
          <a:ln w="635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6055CA-9EFE-47E1-C48A-DBA5C00B156B}"/>
              </a:ext>
            </a:extLst>
          </p:cNvPr>
          <p:cNvSpPr txBox="1"/>
          <p:nvPr/>
        </p:nvSpPr>
        <p:spPr>
          <a:xfrm>
            <a:off x="-11025" y="5835301"/>
            <a:ext cx="1980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リハビリ体操</a:t>
            </a:r>
            <a:endParaRPr kumimoji="1"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5F15A5-EEA9-EBEB-6A66-3009E62A8D94}"/>
              </a:ext>
            </a:extLst>
          </p:cNvPr>
          <p:cNvSpPr txBox="1"/>
          <p:nvPr/>
        </p:nvSpPr>
        <p:spPr>
          <a:xfrm>
            <a:off x="1821503" y="3498770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１４：００～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D9C5C5-942F-9224-99E7-32C804AF0EFD}"/>
              </a:ext>
            </a:extLst>
          </p:cNvPr>
          <p:cNvSpPr txBox="1"/>
          <p:nvPr/>
        </p:nvSpPr>
        <p:spPr>
          <a:xfrm>
            <a:off x="1821504" y="5589372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１４：４０～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B6F9F2-6F00-720F-58A3-79C5ABD81AFF}"/>
              </a:ext>
            </a:extLst>
          </p:cNvPr>
          <p:cNvSpPr txBox="1"/>
          <p:nvPr/>
        </p:nvSpPr>
        <p:spPr>
          <a:xfrm>
            <a:off x="1834732" y="2680181"/>
            <a:ext cx="3890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14:00</a:t>
            </a:r>
            <a:r>
              <a:rPr lang="ja-JP" altLang="en-US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～</a:t>
            </a:r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15:00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BB7D008-5419-D9D3-63E9-ED345C23CEEC}"/>
              </a:ext>
            </a:extLst>
          </p:cNvPr>
          <p:cNvSpPr txBox="1"/>
          <p:nvPr/>
        </p:nvSpPr>
        <p:spPr>
          <a:xfrm>
            <a:off x="187598" y="9097331"/>
            <a:ext cx="73647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参加希望多数の場合、会場の定員により、ご希望に添えない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場合もございますので、あらかじめご了承下さい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7162A6A-B16E-4DB2-3ECD-F3326791C624}"/>
              </a:ext>
            </a:extLst>
          </p:cNvPr>
          <p:cNvSpPr txBox="1"/>
          <p:nvPr/>
        </p:nvSpPr>
        <p:spPr>
          <a:xfrm>
            <a:off x="1615733" y="4058268"/>
            <a:ext cx="5832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32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検査値の見方について</a:t>
            </a:r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lang="en-US" altLang="ja-JP" sz="3200" b="1" i="0" u="none" strike="noStrike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臨床検査技師　副主任　山下 洋介　</a:t>
            </a:r>
            <a:endParaRPr lang="ja-JP" altLang="ja-JP" sz="2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D35C4A53-75FA-CC61-6557-EDD446E76534}"/>
              </a:ext>
            </a:extLst>
          </p:cNvPr>
          <p:cNvSpPr/>
          <p:nvPr/>
        </p:nvSpPr>
        <p:spPr>
          <a:xfrm>
            <a:off x="187598" y="3652229"/>
            <a:ext cx="1570225" cy="1533766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635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630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>
            <a:extLst>
              <a:ext uri="{FF2B5EF4-FFF2-40B4-BE49-F238E27FC236}">
                <a16:creationId xmlns:a16="http://schemas.microsoft.com/office/drawing/2014/main" id="{BD900CA5-EE9D-DC52-D9EC-3FDF2F993D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41226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6DBCE92-F656-7F08-5245-D58DF325B8C6}"/>
              </a:ext>
            </a:extLst>
          </p:cNvPr>
          <p:cNvSpPr/>
          <p:nvPr/>
        </p:nvSpPr>
        <p:spPr>
          <a:xfrm>
            <a:off x="-35745" y="1269197"/>
            <a:ext cx="7595420" cy="616857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614E77D-CC57-5751-1D2A-31DD59177EC8}"/>
              </a:ext>
            </a:extLst>
          </p:cNvPr>
          <p:cNvSpPr/>
          <p:nvPr/>
        </p:nvSpPr>
        <p:spPr>
          <a:xfrm>
            <a:off x="-53850" y="7181216"/>
            <a:ext cx="7631162" cy="2597093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0DFBFBE-08C5-34CE-FA42-F587E3055247}"/>
              </a:ext>
            </a:extLst>
          </p:cNvPr>
          <p:cNvSpPr/>
          <p:nvPr/>
        </p:nvSpPr>
        <p:spPr>
          <a:xfrm>
            <a:off x="-7180" y="5616288"/>
            <a:ext cx="7579262" cy="1521520"/>
          </a:xfrm>
          <a:prstGeom prst="rect">
            <a:avLst/>
          </a:prstGeom>
          <a:solidFill>
            <a:srgbClr val="FDC569">
              <a:alpha val="9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CA156E6-DC93-B9E7-0C1F-7B13028B1E32}"/>
              </a:ext>
            </a:extLst>
          </p:cNvPr>
          <p:cNvSpPr/>
          <p:nvPr/>
        </p:nvSpPr>
        <p:spPr>
          <a:xfrm>
            <a:off x="-19587" y="3273708"/>
            <a:ext cx="7579262" cy="2290809"/>
          </a:xfrm>
          <a:prstGeom prst="rect">
            <a:avLst/>
          </a:prstGeom>
          <a:solidFill>
            <a:srgbClr val="CCFFF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3045C7-CC55-47D4-86FF-EC9DB4D9601B}"/>
              </a:ext>
            </a:extLst>
          </p:cNvPr>
          <p:cNvSpPr txBox="1"/>
          <p:nvPr/>
        </p:nvSpPr>
        <p:spPr>
          <a:xfrm>
            <a:off x="307273" y="9782714"/>
            <a:ext cx="6898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お問い合わせ先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　ＴＥＬ：</a:t>
            </a:r>
            <a:r>
              <a:rPr kumimoji="1"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04-2997-8199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（代表）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担当：住谷、小島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0692EDC-94FD-4BF1-9088-478B44595B77}"/>
              </a:ext>
            </a:extLst>
          </p:cNvPr>
          <p:cNvSpPr txBox="1"/>
          <p:nvPr/>
        </p:nvSpPr>
        <p:spPr>
          <a:xfrm>
            <a:off x="1682310" y="278831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社会医療法人社団　埼玉巨樹の会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7F29775-F324-4BB5-9942-9C3114A0E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5" y="300157"/>
            <a:ext cx="976271" cy="89389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775E57F-7DD4-4575-80F8-CA2C2B1927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21" y="139067"/>
            <a:ext cx="1068814" cy="10688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1401BF-5CD5-4903-B50A-900631BE202B}"/>
              </a:ext>
            </a:extLst>
          </p:cNvPr>
          <p:cNvSpPr txBox="1"/>
          <p:nvPr/>
        </p:nvSpPr>
        <p:spPr>
          <a:xfrm>
            <a:off x="1734209" y="6097960"/>
            <a:ext cx="5594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「みんなができる美原健康体操」</a:t>
            </a:r>
            <a:endParaRPr kumimoji="1"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リハビリテーション科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613BBF-D56B-F8CD-F518-7568FBE137BB}"/>
              </a:ext>
            </a:extLst>
          </p:cNvPr>
          <p:cNvSpPr txBox="1"/>
          <p:nvPr/>
        </p:nvSpPr>
        <p:spPr>
          <a:xfrm>
            <a:off x="627756" y="7165996"/>
            <a:ext cx="69371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場所：新所沢東公民館　まちづくりセンター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１階　講堂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（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所沢市美原町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丁目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2922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番地の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BAA8A6-2EE0-6A62-5DE6-A65FBAA8FB43}"/>
              </a:ext>
            </a:extLst>
          </p:cNvPr>
          <p:cNvSpPr txBox="1"/>
          <p:nvPr/>
        </p:nvSpPr>
        <p:spPr>
          <a:xfrm>
            <a:off x="1378721" y="1255928"/>
            <a:ext cx="4755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　健康教室の案内</a:t>
            </a:r>
            <a:endParaRPr lang="ja-JP" altLang="ja-JP" sz="2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D67326-F8BC-100F-4403-04F454DF0258}"/>
              </a:ext>
            </a:extLst>
          </p:cNvPr>
          <p:cNvSpPr txBox="1"/>
          <p:nvPr/>
        </p:nvSpPr>
        <p:spPr>
          <a:xfrm>
            <a:off x="376255" y="8341892"/>
            <a:ext cx="6995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参加費無料</a:t>
            </a:r>
            <a:endParaRPr lang="en-US" altLang="ja-JP" sz="2400" b="1" kern="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algn="ctr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ご予約は不要です。お気軽にご参加下さい</a:t>
            </a:r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。</a:t>
            </a:r>
            <a:endParaRPr lang="en-US" altLang="ja-JP" sz="2400" b="1" kern="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52382E2-019A-577F-E573-8E657180EB15}"/>
              </a:ext>
            </a:extLst>
          </p:cNvPr>
          <p:cNvSpPr txBox="1"/>
          <p:nvPr/>
        </p:nvSpPr>
        <p:spPr>
          <a:xfrm>
            <a:off x="502331" y="1834235"/>
            <a:ext cx="6945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en-US" altLang="ja-JP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3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en-US" altLang="ja-JP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</a:t>
            </a:r>
            <a:r>
              <a:rPr lang="en-US" altLang="ja-JP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4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（木）　</a:t>
            </a:r>
            <a:endParaRPr lang="en-US" altLang="ja-JP" sz="4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8CC89A06-E084-F285-9EB8-76792767E34F}"/>
              </a:ext>
            </a:extLst>
          </p:cNvPr>
          <p:cNvSpPr/>
          <p:nvPr/>
        </p:nvSpPr>
        <p:spPr>
          <a:xfrm>
            <a:off x="169554" y="5627297"/>
            <a:ext cx="1564655" cy="1487136"/>
          </a:xfrm>
          <a:prstGeom prst="ellipse">
            <a:avLst/>
          </a:prstGeom>
          <a:solidFill>
            <a:schemeClr val="bg1">
              <a:alpha val="90000"/>
            </a:schemeClr>
          </a:solidFill>
          <a:ln w="635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6055CA-9EFE-47E1-C48A-DBA5C00B156B}"/>
              </a:ext>
            </a:extLst>
          </p:cNvPr>
          <p:cNvSpPr txBox="1"/>
          <p:nvPr/>
        </p:nvSpPr>
        <p:spPr>
          <a:xfrm>
            <a:off x="-11025" y="5835301"/>
            <a:ext cx="1980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リハビリ体操</a:t>
            </a:r>
            <a:endParaRPr kumimoji="1"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5F15A5-EEA9-EBEB-6A66-3009E62A8D94}"/>
              </a:ext>
            </a:extLst>
          </p:cNvPr>
          <p:cNvSpPr txBox="1"/>
          <p:nvPr/>
        </p:nvSpPr>
        <p:spPr>
          <a:xfrm>
            <a:off x="1723178" y="3280414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１４：００～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D9C5C5-942F-9224-99E7-32C804AF0EFD}"/>
              </a:ext>
            </a:extLst>
          </p:cNvPr>
          <p:cNvSpPr txBox="1"/>
          <p:nvPr/>
        </p:nvSpPr>
        <p:spPr>
          <a:xfrm>
            <a:off x="1821504" y="5589372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１４：４０～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BB7D008-5419-D9D3-63E9-ED345C23CEEC}"/>
              </a:ext>
            </a:extLst>
          </p:cNvPr>
          <p:cNvSpPr txBox="1"/>
          <p:nvPr/>
        </p:nvSpPr>
        <p:spPr>
          <a:xfrm>
            <a:off x="187598" y="9097331"/>
            <a:ext cx="73647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参加希望多数の場合、会場の定員により、ご希望に添えない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場合もございますので、あらかじめご了承下さい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DC1A7A3-52BF-8CC5-A3AA-B196F9B077E7}"/>
              </a:ext>
            </a:extLst>
          </p:cNvPr>
          <p:cNvSpPr txBox="1"/>
          <p:nvPr/>
        </p:nvSpPr>
        <p:spPr>
          <a:xfrm>
            <a:off x="1744430" y="4052886"/>
            <a:ext cx="570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2800" b="1" i="0" u="none" strike="noStrike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誰にもきけない</a:t>
            </a:r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2800" b="1" i="0" u="none" strike="noStrike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おしっこの話</a:t>
            </a:r>
            <a:r>
              <a:rPr lang="ja-JP" altLang="en-US" sz="28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」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泌尿器科 部長　床鍋 繁喜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60782C1-2611-4D9B-4E0D-453B3D0B3BF2}"/>
              </a:ext>
            </a:extLst>
          </p:cNvPr>
          <p:cNvSpPr/>
          <p:nvPr/>
        </p:nvSpPr>
        <p:spPr>
          <a:xfrm>
            <a:off x="231689" y="3609049"/>
            <a:ext cx="1591068" cy="1650761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635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8B5BB3-DC46-9F68-BEE1-874581DF682F}"/>
              </a:ext>
            </a:extLst>
          </p:cNvPr>
          <p:cNvSpPr txBox="1"/>
          <p:nvPr/>
        </p:nvSpPr>
        <p:spPr>
          <a:xfrm>
            <a:off x="1834732" y="2680181"/>
            <a:ext cx="3890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14:00</a:t>
            </a:r>
            <a:r>
              <a:rPr lang="ja-JP" altLang="en-US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～</a:t>
            </a:r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15:00</a:t>
            </a:r>
          </a:p>
        </p:txBody>
      </p:sp>
    </p:spTree>
    <p:extLst>
      <p:ext uri="{BB962C8B-B14F-4D97-AF65-F5344CB8AC3E}">
        <p14:creationId xmlns:p14="http://schemas.microsoft.com/office/powerpoint/2010/main" val="48639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>
            <a:extLst>
              <a:ext uri="{FF2B5EF4-FFF2-40B4-BE49-F238E27FC236}">
                <a16:creationId xmlns:a16="http://schemas.microsoft.com/office/drawing/2014/main" id="{BD900CA5-EE9D-DC52-D9EC-3FDF2F993D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41226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6DBCE92-F656-7F08-5245-D58DF325B8C6}"/>
              </a:ext>
            </a:extLst>
          </p:cNvPr>
          <p:cNvSpPr/>
          <p:nvPr/>
        </p:nvSpPr>
        <p:spPr>
          <a:xfrm>
            <a:off x="-35745" y="1269197"/>
            <a:ext cx="7595420" cy="616857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614E77D-CC57-5751-1D2A-31DD59177EC8}"/>
              </a:ext>
            </a:extLst>
          </p:cNvPr>
          <p:cNvSpPr/>
          <p:nvPr/>
        </p:nvSpPr>
        <p:spPr>
          <a:xfrm>
            <a:off x="-53850" y="7181216"/>
            <a:ext cx="7631162" cy="2597093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0DFBFBE-08C5-34CE-FA42-F587E3055247}"/>
              </a:ext>
            </a:extLst>
          </p:cNvPr>
          <p:cNvSpPr/>
          <p:nvPr/>
        </p:nvSpPr>
        <p:spPr>
          <a:xfrm>
            <a:off x="-7180" y="5616288"/>
            <a:ext cx="7579262" cy="1521520"/>
          </a:xfrm>
          <a:prstGeom prst="rect">
            <a:avLst/>
          </a:prstGeom>
          <a:solidFill>
            <a:srgbClr val="FDC569">
              <a:alpha val="9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CA156E6-DC93-B9E7-0C1F-7B13028B1E32}"/>
              </a:ext>
            </a:extLst>
          </p:cNvPr>
          <p:cNvSpPr/>
          <p:nvPr/>
        </p:nvSpPr>
        <p:spPr>
          <a:xfrm>
            <a:off x="-19587" y="3273708"/>
            <a:ext cx="7579262" cy="2290809"/>
          </a:xfrm>
          <a:prstGeom prst="rect">
            <a:avLst/>
          </a:prstGeom>
          <a:solidFill>
            <a:srgbClr val="FFCCF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3045C7-CC55-47D4-86FF-EC9DB4D9601B}"/>
              </a:ext>
            </a:extLst>
          </p:cNvPr>
          <p:cNvSpPr txBox="1"/>
          <p:nvPr/>
        </p:nvSpPr>
        <p:spPr>
          <a:xfrm>
            <a:off x="307273" y="9782714"/>
            <a:ext cx="6898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お問い合わせ先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　ＴＥＬ：</a:t>
            </a:r>
            <a:r>
              <a:rPr kumimoji="1"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04-2997-8199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（代表）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担当：住谷、小島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0692EDC-94FD-4BF1-9088-478B44595B77}"/>
              </a:ext>
            </a:extLst>
          </p:cNvPr>
          <p:cNvSpPr txBox="1"/>
          <p:nvPr/>
        </p:nvSpPr>
        <p:spPr>
          <a:xfrm>
            <a:off x="1682310" y="278831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社会医療法人社団　埼玉巨樹の会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7F29775-F324-4BB5-9942-9C3114A0E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5" y="300157"/>
            <a:ext cx="976271" cy="89389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775E57F-7DD4-4575-80F8-CA2C2B1927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21" y="139067"/>
            <a:ext cx="1068814" cy="10688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1401BF-5CD5-4903-B50A-900631BE202B}"/>
              </a:ext>
            </a:extLst>
          </p:cNvPr>
          <p:cNvSpPr txBox="1"/>
          <p:nvPr/>
        </p:nvSpPr>
        <p:spPr>
          <a:xfrm>
            <a:off x="1734209" y="6097960"/>
            <a:ext cx="5594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「みんなができる美原健康体操」</a:t>
            </a:r>
            <a:endParaRPr kumimoji="1"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リハビリテーション科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613BBF-D56B-F8CD-F518-7568FBE137BB}"/>
              </a:ext>
            </a:extLst>
          </p:cNvPr>
          <p:cNvSpPr txBox="1"/>
          <p:nvPr/>
        </p:nvSpPr>
        <p:spPr>
          <a:xfrm>
            <a:off x="627756" y="7165996"/>
            <a:ext cx="69371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場所：新所沢東公民館　まちづくりセンター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１階　講堂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（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所沢市美原町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丁目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2922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番地の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BAA8A6-2EE0-6A62-5DE6-A65FBAA8FB43}"/>
              </a:ext>
            </a:extLst>
          </p:cNvPr>
          <p:cNvSpPr txBox="1"/>
          <p:nvPr/>
        </p:nvSpPr>
        <p:spPr>
          <a:xfrm>
            <a:off x="1378721" y="1255928"/>
            <a:ext cx="4755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　健康教室の案内</a:t>
            </a:r>
            <a:endParaRPr lang="ja-JP" altLang="ja-JP" sz="2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D67326-F8BC-100F-4403-04F454DF0258}"/>
              </a:ext>
            </a:extLst>
          </p:cNvPr>
          <p:cNvSpPr txBox="1"/>
          <p:nvPr/>
        </p:nvSpPr>
        <p:spPr>
          <a:xfrm>
            <a:off x="376255" y="8341892"/>
            <a:ext cx="6995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参加費無料</a:t>
            </a:r>
            <a:endParaRPr lang="en-US" altLang="ja-JP" sz="2400" b="1" kern="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algn="ctr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ご予約は不要です。お気軽にご参加下さい</a:t>
            </a:r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。</a:t>
            </a:r>
            <a:endParaRPr lang="en-US" altLang="ja-JP" sz="2400" b="1" kern="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52382E2-019A-577F-E573-8E657180EB15}"/>
              </a:ext>
            </a:extLst>
          </p:cNvPr>
          <p:cNvSpPr txBox="1"/>
          <p:nvPr/>
        </p:nvSpPr>
        <p:spPr>
          <a:xfrm>
            <a:off x="502331" y="1834235"/>
            <a:ext cx="6945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en-US" altLang="ja-JP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3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en-US" altLang="ja-JP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22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（水）　</a:t>
            </a:r>
            <a:endParaRPr lang="en-US" altLang="ja-JP" sz="4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8CC89A06-E084-F285-9EB8-76792767E34F}"/>
              </a:ext>
            </a:extLst>
          </p:cNvPr>
          <p:cNvSpPr/>
          <p:nvPr/>
        </p:nvSpPr>
        <p:spPr>
          <a:xfrm>
            <a:off x="169554" y="5627297"/>
            <a:ext cx="1564655" cy="1487136"/>
          </a:xfrm>
          <a:prstGeom prst="ellipse">
            <a:avLst/>
          </a:prstGeom>
          <a:solidFill>
            <a:schemeClr val="bg1">
              <a:alpha val="90000"/>
            </a:schemeClr>
          </a:solidFill>
          <a:ln w="635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6055CA-9EFE-47E1-C48A-DBA5C00B156B}"/>
              </a:ext>
            </a:extLst>
          </p:cNvPr>
          <p:cNvSpPr txBox="1"/>
          <p:nvPr/>
        </p:nvSpPr>
        <p:spPr>
          <a:xfrm>
            <a:off x="-11025" y="5835301"/>
            <a:ext cx="1980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リハビリ体操</a:t>
            </a:r>
            <a:endParaRPr kumimoji="1"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5F15A5-EEA9-EBEB-6A66-3009E62A8D94}"/>
              </a:ext>
            </a:extLst>
          </p:cNvPr>
          <p:cNvSpPr txBox="1"/>
          <p:nvPr/>
        </p:nvSpPr>
        <p:spPr>
          <a:xfrm>
            <a:off x="1969004" y="3325224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１４：００～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D9C5C5-942F-9224-99E7-32C804AF0EFD}"/>
              </a:ext>
            </a:extLst>
          </p:cNvPr>
          <p:cNvSpPr txBox="1"/>
          <p:nvPr/>
        </p:nvSpPr>
        <p:spPr>
          <a:xfrm>
            <a:off x="1821504" y="5589372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１４：４０～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BB7D008-5419-D9D3-63E9-ED345C23CEEC}"/>
              </a:ext>
            </a:extLst>
          </p:cNvPr>
          <p:cNvSpPr txBox="1"/>
          <p:nvPr/>
        </p:nvSpPr>
        <p:spPr>
          <a:xfrm>
            <a:off x="187598" y="9097331"/>
            <a:ext cx="73647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参加希望多数の場合、会場の定員により、ご希望に添えない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場合もございますので、あらかじめご了承下さい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70C20A-6CC4-4676-0689-502DB8ADE2A1}"/>
              </a:ext>
            </a:extLst>
          </p:cNvPr>
          <p:cNvSpPr txBox="1"/>
          <p:nvPr/>
        </p:nvSpPr>
        <p:spPr>
          <a:xfrm>
            <a:off x="1906748" y="3848444"/>
            <a:ext cx="55414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2800" b="1" i="0" u="none" strike="noStrike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私は認知症かしら？</a:t>
            </a:r>
            <a:endParaRPr kumimoji="1" lang="en-US" altLang="ja-JP" sz="2800" b="1" i="0" u="none" strike="noStrike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en-US" altLang="ja-JP" sz="28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          </a:t>
            </a:r>
            <a:r>
              <a:rPr kumimoji="1" lang="ja-JP" altLang="en-US" sz="2000" b="1" i="0" u="none" strike="noStrike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～正しく知って早期予防</a:t>
            </a:r>
            <a:r>
              <a:rPr kumimoji="1" lang="en-US" altLang="ja-JP" sz="2000" b="1" i="0" u="none" strike="noStrike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‼</a:t>
            </a:r>
            <a:r>
              <a:rPr kumimoji="1" lang="ja-JP" altLang="en-US" sz="20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～</a:t>
            </a:r>
            <a:r>
              <a:rPr lang="ja-JP" altLang="en-US" sz="28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lang="en-US" altLang="ja-JP" sz="2800" b="1" i="0" u="none" strike="noStrike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リハビリテーション科 係長</a:t>
            </a:r>
            <a:endParaRPr lang="en-US" altLang="ja-JP" sz="24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作業療法士  山口 務</a:t>
            </a:r>
            <a:endParaRPr lang="ja-JP" altLang="ja-JP" sz="24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69636D8-B200-1045-DBEA-1E9286D4B7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84" b="22039"/>
          <a:stretch/>
        </p:blipFill>
        <p:spPr>
          <a:xfrm>
            <a:off x="307273" y="3642868"/>
            <a:ext cx="1488784" cy="1677403"/>
          </a:xfrm>
          <a:prstGeom prst="ellipse">
            <a:avLst/>
          </a:prstGeom>
          <a:blipFill>
            <a:blip r:embed="rId7"/>
            <a:stretch>
              <a:fillRect l="-10199" t="-9715" r="-10408"/>
            </a:stretch>
          </a:blipFill>
          <a:ln w="63500">
            <a:solidFill>
              <a:srgbClr val="FFFF99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F04984-2F85-7E78-64BD-E659504564A2}"/>
              </a:ext>
            </a:extLst>
          </p:cNvPr>
          <p:cNvSpPr txBox="1"/>
          <p:nvPr/>
        </p:nvSpPr>
        <p:spPr>
          <a:xfrm>
            <a:off x="1834732" y="2680181"/>
            <a:ext cx="3890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14:00</a:t>
            </a:r>
            <a:r>
              <a:rPr lang="ja-JP" altLang="en-US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～</a:t>
            </a:r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15:00</a:t>
            </a:r>
          </a:p>
        </p:txBody>
      </p:sp>
    </p:spTree>
    <p:extLst>
      <p:ext uri="{BB962C8B-B14F-4D97-AF65-F5344CB8AC3E}">
        <p14:creationId xmlns:p14="http://schemas.microsoft.com/office/powerpoint/2010/main" val="85032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>
            <a:extLst>
              <a:ext uri="{FF2B5EF4-FFF2-40B4-BE49-F238E27FC236}">
                <a16:creationId xmlns:a16="http://schemas.microsoft.com/office/drawing/2014/main" id="{BD900CA5-EE9D-DC52-D9EC-3FDF2F993D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41226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6DBCE92-F656-7F08-5245-D58DF325B8C6}"/>
              </a:ext>
            </a:extLst>
          </p:cNvPr>
          <p:cNvSpPr/>
          <p:nvPr/>
        </p:nvSpPr>
        <p:spPr>
          <a:xfrm>
            <a:off x="-35745" y="1269197"/>
            <a:ext cx="7595420" cy="616857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614E77D-CC57-5751-1D2A-31DD59177EC8}"/>
              </a:ext>
            </a:extLst>
          </p:cNvPr>
          <p:cNvSpPr/>
          <p:nvPr/>
        </p:nvSpPr>
        <p:spPr>
          <a:xfrm>
            <a:off x="-53850" y="7181216"/>
            <a:ext cx="7631162" cy="2597093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0DFBFBE-08C5-34CE-FA42-F587E3055247}"/>
              </a:ext>
            </a:extLst>
          </p:cNvPr>
          <p:cNvSpPr/>
          <p:nvPr/>
        </p:nvSpPr>
        <p:spPr>
          <a:xfrm>
            <a:off x="-7180" y="5616288"/>
            <a:ext cx="7579262" cy="1521520"/>
          </a:xfrm>
          <a:prstGeom prst="rect">
            <a:avLst/>
          </a:prstGeom>
          <a:solidFill>
            <a:srgbClr val="FDC569">
              <a:alpha val="9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CA156E6-DC93-B9E7-0C1F-7B13028B1E32}"/>
              </a:ext>
            </a:extLst>
          </p:cNvPr>
          <p:cNvSpPr/>
          <p:nvPr/>
        </p:nvSpPr>
        <p:spPr>
          <a:xfrm>
            <a:off x="-19587" y="3273708"/>
            <a:ext cx="7579262" cy="2290809"/>
          </a:xfrm>
          <a:prstGeom prst="rect">
            <a:avLst/>
          </a:prstGeom>
          <a:solidFill>
            <a:srgbClr val="CCFFFF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3045C7-CC55-47D4-86FF-EC9DB4D9601B}"/>
              </a:ext>
            </a:extLst>
          </p:cNvPr>
          <p:cNvSpPr txBox="1"/>
          <p:nvPr/>
        </p:nvSpPr>
        <p:spPr>
          <a:xfrm>
            <a:off x="307273" y="9782714"/>
            <a:ext cx="6898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お問い合わせ先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　ＴＥＬ：</a:t>
            </a:r>
            <a:r>
              <a:rPr kumimoji="1"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04-2997-8199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（代表）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担当：住谷、小島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0692EDC-94FD-4BF1-9088-478B44595B77}"/>
              </a:ext>
            </a:extLst>
          </p:cNvPr>
          <p:cNvSpPr txBox="1"/>
          <p:nvPr/>
        </p:nvSpPr>
        <p:spPr>
          <a:xfrm>
            <a:off x="1682310" y="278831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社会医療法人社団　埼玉巨樹の会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97F29775-F324-4BB5-9942-9C3114A0E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5" y="300157"/>
            <a:ext cx="976271" cy="89389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775E57F-7DD4-4575-80F8-CA2C2B1927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21" y="139067"/>
            <a:ext cx="1068814" cy="10688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1401BF-5CD5-4903-B50A-900631BE202B}"/>
              </a:ext>
            </a:extLst>
          </p:cNvPr>
          <p:cNvSpPr txBox="1"/>
          <p:nvPr/>
        </p:nvSpPr>
        <p:spPr>
          <a:xfrm>
            <a:off x="1734209" y="6097960"/>
            <a:ext cx="5594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「みんなができる美原健康体操」</a:t>
            </a:r>
            <a:endParaRPr kumimoji="1"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リハビリテーション科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613BBF-D56B-F8CD-F518-7568FBE137BB}"/>
              </a:ext>
            </a:extLst>
          </p:cNvPr>
          <p:cNvSpPr txBox="1"/>
          <p:nvPr/>
        </p:nvSpPr>
        <p:spPr>
          <a:xfrm>
            <a:off x="627756" y="7165996"/>
            <a:ext cx="69371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場所：新所沢東公民館　まちづくりセンター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１階　研修室</a:t>
            </a:r>
            <a:r>
              <a:rPr kumimoji="1"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5.6.7</a:t>
            </a: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号室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（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所沢市美原町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丁目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2922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番地の</a:t>
            </a:r>
            <a:r>
              <a:rPr lang="en-US" altLang="ja-JP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24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BAA8A6-2EE0-6A62-5DE6-A65FBAA8FB43}"/>
              </a:ext>
            </a:extLst>
          </p:cNvPr>
          <p:cNvSpPr txBox="1"/>
          <p:nvPr/>
        </p:nvSpPr>
        <p:spPr>
          <a:xfrm>
            <a:off x="1378721" y="1255928"/>
            <a:ext cx="4755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　健康教室の案内</a:t>
            </a:r>
            <a:endParaRPr lang="ja-JP" altLang="ja-JP" sz="2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D67326-F8BC-100F-4403-04F454DF0258}"/>
              </a:ext>
            </a:extLst>
          </p:cNvPr>
          <p:cNvSpPr txBox="1"/>
          <p:nvPr/>
        </p:nvSpPr>
        <p:spPr>
          <a:xfrm>
            <a:off x="376255" y="8341892"/>
            <a:ext cx="6995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参加費無料</a:t>
            </a:r>
            <a:endParaRPr lang="en-US" altLang="ja-JP" sz="2400" b="1" kern="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algn="ctr"/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ご予約は不要です。お気軽にご参加下さい</a:t>
            </a:r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。</a:t>
            </a:r>
            <a:endParaRPr lang="en-US" altLang="ja-JP" sz="2400" b="1" kern="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52382E2-019A-577F-E573-8E657180EB15}"/>
              </a:ext>
            </a:extLst>
          </p:cNvPr>
          <p:cNvSpPr txBox="1"/>
          <p:nvPr/>
        </p:nvSpPr>
        <p:spPr>
          <a:xfrm>
            <a:off x="502331" y="1834235"/>
            <a:ext cx="69458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en-US" altLang="ja-JP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3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en-US" altLang="ja-JP" sz="4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29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48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（水）　</a:t>
            </a:r>
            <a:endParaRPr lang="en-US" altLang="ja-JP" sz="4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8CC89A06-E084-F285-9EB8-76792767E34F}"/>
              </a:ext>
            </a:extLst>
          </p:cNvPr>
          <p:cNvSpPr/>
          <p:nvPr/>
        </p:nvSpPr>
        <p:spPr>
          <a:xfrm>
            <a:off x="169554" y="5627297"/>
            <a:ext cx="1564655" cy="1487136"/>
          </a:xfrm>
          <a:prstGeom prst="ellipse">
            <a:avLst/>
          </a:prstGeom>
          <a:solidFill>
            <a:schemeClr val="bg1">
              <a:alpha val="90000"/>
            </a:schemeClr>
          </a:solidFill>
          <a:ln w="635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E6055CA-9EFE-47E1-C48A-DBA5C00B156B}"/>
              </a:ext>
            </a:extLst>
          </p:cNvPr>
          <p:cNvSpPr txBox="1"/>
          <p:nvPr/>
        </p:nvSpPr>
        <p:spPr>
          <a:xfrm>
            <a:off x="-11025" y="5835301"/>
            <a:ext cx="1980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リハビリ体操</a:t>
            </a:r>
            <a:endParaRPr kumimoji="1"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5F15A5-EEA9-EBEB-6A66-3009E62A8D94}"/>
              </a:ext>
            </a:extLst>
          </p:cNvPr>
          <p:cNvSpPr txBox="1"/>
          <p:nvPr/>
        </p:nvSpPr>
        <p:spPr>
          <a:xfrm>
            <a:off x="1723178" y="3280414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１４：００～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D9C5C5-942F-9224-99E7-32C804AF0EFD}"/>
              </a:ext>
            </a:extLst>
          </p:cNvPr>
          <p:cNvSpPr txBox="1"/>
          <p:nvPr/>
        </p:nvSpPr>
        <p:spPr>
          <a:xfrm>
            <a:off x="1821504" y="5589372"/>
            <a:ext cx="2673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１４：４０～</a:t>
            </a:r>
            <a:endParaRPr lang="en-US" altLang="ja-JP" sz="28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BB7D008-5419-D9D3-63E9-ED345C23CEEC}"/>
              </a:ext>
            </a:extLst>
          </p:cNvPr>
          <p:cNvSpPr txBox="1"/>
          <p:nvPr/>
        </p:nvSpPr>
        <p:spPr>
          <a:xfrm>
            <a:off x="187598" y="9097331"/>
            <a:ext cx="73647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参加希望多数の場合、会場の定員により、ご希望に添えない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場合もございますので、あらかじめご了承下さい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0BEE8AC9-CCF7-85BE-829E-984F96FC837A}"/>
              </a:ext>
            </a:extLst>
          </p:cNvPr>
          <p:cNvSpPr/>
          <p:nvPr/>
        </p:nvSpPr>
        <p:spPr>
          <a:xfrm>
            <a:off x="286622" y="3765659"/>
            <a:ext cx="1491972" cy="1613731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635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1DCB0D2-4F16-72EB-02AB-0AB7A360F135}"/>
              </a:ext>
            </a:extLst>
          </p:cNvPr>
          <p:cNvSpPr txBox="1"/>
          <p:nvPr/>
        </p:nvSpPr>
        <p:spPr>
          <a:xfrm>
            <a:off x="1834501" y="3947259"/>
            <a:ext cx="5626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32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災害医療</a:t>
            </a:r>
            <a:endParaRPr lang="en-US" altLang="ja-JP" sz="32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ja-JP" altLang="en-US" sz="24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～東日本大震災の経験から～</a:t>
            </a:r>
            <a:r>
              <a:rPr lang="ja-JP" altLang="en-US" sz="32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」</a:t>
            </a:r>
            <a:endParaRPr lang="en-US" altLang="ja-JP" sz="32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ja-JP" altLang="en-US" sz="2000" b="1" dirty="0"/>
              <a:t>副院長 消化器外科 救命救急部長　森﨑 善久</a:t>
            </a:r>
            <a:endParaRPr lang="en-US" altLang="ja-JP" sz="28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43F70B-6EAF-0BD8-8204-DEF33562D126}"/>
              </a:ext>
            </a:extLst>
          </p:cNvPr>
          <p:cNvSpPr txBox="1"/>
          <p:nvPr/>
        </p:nvSpPr>
        <p:spPr>
          <a:xfrm>
            <a:off x="1834732" y="2680181"/>
            <a:ext cx="3890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14:00</a:t>
            </a:r>
            <a:r>
              <a:rPr lang="ja-JP" altLang="en-US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～</a:t>
            </a:r>
            <a:r>
              <a:rPr lang="en-US" altLang="ja-JP" sz="3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15:00</a:t>
            </a:r>
          </a:p>
        </p:txBody>
      </p:sp>
    </p:spTree>
    <p:extLst>
      <p:ext uri="{BB962C8B-B14F-4D97-AF65-F5344CB8AC3E}">
        <p14:creationId xmlns:p14="http://schemas.microsoft.com/office/powerpoint/2010/main" val="1410496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0000"/>
          </a:schemeClr>
        </a:solidFill>
        <a:ln w="63500">
          <a:solidFill>
            <a:srgbClr val="FFFF99"/>
          </a:solidFill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8468</TotalTime>
  <Words>729</Words>
  <Application>Microsoft Office PowerPoint</Application>
  <PresentationFormat>ユーザー設定</PresentationFormat>
  <Paragraphs>121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HGMaruGothicMPRO</vt:lpstr>
      <vt:lpstr>HGMaruGothicMPRO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赤羽リハビリテーション病院</dc:creator>
  <cp:lastModifiedBy>reha2</cp:lastModifiedBy>
  <cp:revision>478</cp:revision>
  <cp:lastPrinted>2024-02-21T06:52:09Z</cp:lastPrinted>
  <dcterms:created xsi:type="dcterms:W3CDTF">2011-08-19T01:47:14Z</dcterms:created>
  <dcterms:modified xsi:type="dcterms:W3CDTF">2024-02-21T08:42:54Z</dcterms:modified>
</cp:coreProperties>
</file>