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4" r:id="rId1"/>
  </p:sldMasterIdLst>
  <p:notesMasterIdLst>
    <p:notesMasterId r:id="rId7"/>
  </p:notesMasterIdLst>
  <p:sldIdLst>
    <p:sldId id="428" r:id="rId2"/>
    <p:sldId id="424" r:id="rId3"/>
    <p:sldId id="425" r:id="rId4"/>
    <p:sldId id="426" r:id="rId5"/>
    <p:sldId id="427" r:id="rId6"/>
  </p:sldIdLst>
  <p:sldSz cx="7559675" cy="10691813"/>
  <p:notesSz cx="9866313" cy="1429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8FB"/>
    <a:srgbClr val="CCFFFF"/>
    <a:srgbClr val="B2FAF8"/>
    <a:srgbClr val="FFFFCC"/>
    <a:srgbClr val="FFCCFF"/>
    <a:srgbClr val="FDC569"/>
    <a:srgbClr val="FF66FF"/>
    <a:srgbClr val="FF33CC"/>
    <a:srgbClr val="99C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濃色スタイル 1 - アクセント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37" autoAdjust="0"/>
    <p:restoredTop sz="95026" autoAdjust="0"/>
  </p:normalViewPr>
  <p:slideViewPr>
    <p:cSldViewPr>
      <p:cViewPr varScale="1">
        <p:scale>
          <a:sx n="53" d="100"/>
          <a:sy n="53" d="100"/>
        </p:scale>
        <p:origin x="2549" y="67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2"/>
            <a:ext cx="4275401" cy="714772"/>
          </a:xfrm>
          <a:prstGeom prst="rect">
            <a:avLst/>
          </a:prstGeom>
        </p:spPr>
        <p:txBody>
          <a:bodyPr vert="horz" lIns="132038" tIns="66021" rIns="132038" bIns="66021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37" y="2"/>
            <a:ext cx="4275401" cy="714772"/>
          </a:xfrm>
          <a:prstGeom prst="rect">
            <a:avLst/>
          </a:prstGeom>
        </p:spPr>
        <p:txBody>
          <a:bodyPr vert="horz" lIns="132038" tIns="66021" rIns="132038" bIns="66021" rtlCol="0"/>
          <a:lstStyle>
            <a:lvl1pPr algn="r">
              <a:defRPr sz="1700"/>
            </a:lvl1pPr>
          </a:lstStyle>
          <a:p>
            <a:fld id="{2A02A686-2402-406B-B00A-39FC01F42561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036888" y="1071563"/>
            <a:ext cx="3792537" cy="5362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038" tIns="66021" rIns="132038" bIns="6602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6790336"/>
            <a:ext cx="7893050" cy="6432947"/>
          </a:xfrm>
          <a:prstGeom prst="rect">
            <a:avLst/>
          </a:prstGeom>
        </p:spPr>
        <p:txBody>
          <a:bodyPr vert="horz" lIns="132038" tIns="66021" rIns="132038" bIns="6602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8" y="13578190"/>
            <a:ext cx="4275401" cy="714772"/>
          </a:xfrm>
          <a:prstGeom prst="rect">
            <a:avLst/>
          </a:prstGeom>
        </p:spPr>
        <p:txBody>
          <a:bodyPr vert="horz" lIns="132038" tIns="66021" rIns="132038" bIns="66021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37" y="13578190"/>
            <a:ext cx="4275401" cy="714772"/>
          </a:xfrm>
          <a:prstGeom prst="rect">
            <a:avLst/>
          </a:prstGeom>
        </p:spPr>
        <p:txBody>
          <a:bodyPr vert="horz" lIns="132038" tIns="66021" rIns="132038" bIns="66021" rtlCol="0" anchor="b"/>
          <a:lstStyle>
            <a:lvl1pPr algn="r">
              <a:defRPr sz="1700"/>
            </a:lvl1pPr>
          </a:lstStyle>
          <a:p>
            <a:fld id="{590A48D5-129C-4654-BED5-E57F670BC9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7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A48D5-129C-4654-BED5-E57F670BC95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93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A48D5-129C-4654-BED5-E57F670BC95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068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A48D5-129C-4654-BED5-E57F670BC95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290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A48D5-129C-4654-BED5-E57F670BC95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485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A48D5-129C-4654-BED5-E57F670BC95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36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5594-383C-4739-AAF2-3CFE70A824D5}" type="datetime1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65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9586-7274-48B0-8D8B-5C69D1EBB047}" type="datetime1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52376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B041-AC01-4BA9-8FB2-04456B5AFEF3}" type="datetime1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00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0787-CB9C-4FBD-A4EE-9BA4486E3763}" type="datetime1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944959" y="1140460"/>
            <a:ext cx="5291773" cy="54171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5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9586-7274-48B0-8D8B-5C69D1EBB047}" type="datetime1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01450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BBE6-B32E-4832-B92C-A21F3BFB9186}" type="datetime1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38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9586-7274-48B0-8D8B-5C69D1EBB047}" type="datetime1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1741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E44F-0FC9-4E61-B4D5-36A68FBB9C81}" type="datetime1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406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E44B-BF69-42A1-A07B-237505625F11}" type="datetime1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12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8F8C-EECE-49CC-9DA3-F305EDC46E9F}" type="datetime1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41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9586-7274-48B0-8D8B-5C69D1EBB047}" type="datetime1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23126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1182-CDD5-4F35-8F0B-32F766A43F68}" type="datetime1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009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9586-7274-48B0-8D8B-5C69D1EBB047}" type="datetime1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01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sldNum="0"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>
            <a:extLst>
              <a:ext uri="{FF2B5EF4-FFF2-40B4-BE49-F238E27FC236}">
                <a16:creationId xmlns:a16="http://schemas.microsoft.com/office/drawing/2014/main" id="{BD900CA5-EE9D-DC52-D9EC-3FDF2F993D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41226"/>
          </a:xfrm>
          <a:prstGeom prst="rect">
            <a:avLst/>
          </a:prstGeom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16DBCE92-F656-7F08-5245-D58DF325B8C6}"/>
              </a:ext>
            </a:extLst>
          </p:cNvPr>
          <p:cNvSpPr/>
          <p:nvPr/>
        </p:nvSpPr>
        <p:spPr>
          <a:xfrm>
            <a:off x="-12167" y="1165130"/>
            <a:ext cx="7595420" cy="616857"/>
          </a:xfrm>
          <a:prstGeom prst="rect">
            <a:avLst/>
          </a:prstGeom>
          <a:solidFill>
            <a:schemeClr val="bg1">
              <a:alpha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614E77D-CC57-5751-1D2A-31DD59177EC8}"/>
              </a:ext>
            </a:extLst>
          </p:cNvPr>
          <p:cNvSpPr/>
          <p:nvPr/>
        </p:nvSpPr>
        <p:spPr>
          <a:xfrm>
            <a:off x="-28499" y="9046171"/>
            <a:ext cx="7631162" cy="1032921"/>
          </a:xfrm>
          <a:prstGeom prst="rect">
            <a:avLst/>
          </a:prstGeom>
          <a:solidFill>
            <a:schemeClr val="bg1">
              <a:alpha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0DFBFBE-08C5-34CE-FA42-F587E3055247}"/>
              </a:ext>
            </a:extLst>
          </p:cNvPr>
          <p:cNvSpPr/>
          <p:nvPr/>
        </p:nvSpPr>
        <p:spPr>
          <a:xfrm>
            <a:off x="-7420" y="8024865"/>
            <a:ext cx="7579262" cy="925417"/>
          </a:xfrm>
          <a:prstGeom prst="rect">
            <a:avLst/>
          </a:prstGeom>
          <a:solidFill>
            <a:srgbClr val="FDC569">
              <a:alpha val="9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CA156E6-DC93-B9E7-0C1F-7B13028B1E32}"/>
              </a:ext>
            </a:extLst>
          </p:cNvPr>
          <p:cNvSpPr/>
          <p:nvPr/>
        </p:nvSpPr>
        <p:spPr>
          <a:xfrm>
            <a:off x="-7182" y="1875707"/>
            <a:ext cx="7579262" cy="1390233"/>
          </a:xfrm>
          <a:prstGeom prst="rect">
            <a:avLst/>
          </a:prstGeom>
          <a:solidFill>
            <a:srgbClr val="FEE8FB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3045C7-CC55-47D4-86FF-EC9DB4D9601B}"/>
              </a:ext>
            </a:extLst>
          </p:cNvPr>
          <p:cNvSpPr txBox="1"/>
          <p:nvPr/>
        </p:nvSpPr>
        <p:spPr>
          <a:xfrm>
            <a:off x="398417" y="10079093"/>
            <a:ext cx="6898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お問い合わせ先　</a:t>
            </a: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所沢美原総合病院　ＴＥＬ：</a:t>
            </a:r>
            <a:r>
              <a:rPr kumimoji="1"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04-2997-8199</a:t>
            </a: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（代表）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担当：住谷、小島</a:t>
            </a:r>
            <a:endParaRPr lang="en-US" altLang="ja-JP" sz="105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0692EDC-94FD-4BF1-9088-478B44595B77}"/>
              </a:ext>
            </a:extLst>
          </p:cNvPr>
          <p:cNvSpPr txBox="1"/>
          <p:nvPr/>
        </p:nvSpPr>
        <p:spPr>
          <a:xfrm>
            <a:off x="1659981" y="188940"/>
            <a:ext cx="4288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社会医療法人社団　埼玉巨樹の会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所沢美原総合病院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97F29775-F324-4BB5-9942-9C3114A0E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6" y="210266"/>
            <a:ext cx="976271" cy="893898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5775E57F-7DD4-4575-80F8-CA2C2B1927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492" y="49176"/>
            <a:ext cx="1068814" cy="10688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1401BF-5CD5-4903-B50A-900631BE202B}"/>
              </a:ext>
            </a:extLst>
          </p:cNvPr>
          <p:cNvSpPr txBox="1"/>
          <p:nvPr/>
        </p:nvSpPr>
        <p:spPr>
          <a:xfrm>
            <a:off x="1561602" y="8124266"/>
            <a:ext cx="4572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「みんなができる美原健康体操」</a:t>
            </a:r>
            <a:endParaRPr kumimoji="1"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リハビリテーション科　ＰＴＯＴＳＴ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613BBF-D56B-F8CD-F518-7568FBE137BB}"/>
              </a:ext>
            </a:extLst>
          </p:cNvPr>
          <p:cNvSpPr txBox="1"/>
          <p:nvPr/>
        </p:nvSpPr>
        <p:spPr>
          <a:xfrm>
            <a:off x="8373" y="9032750"/>
            <a:ext cx="69371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場所：新所沢東公民館　まちづくりセンター</a:t>
            </a:r>
            <a:endParaRPr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（</a:t>
            </a:r>
            <a:r>
              <a:rPr lang="ja-JP" altLang="en-US" sz="20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所沢市美原町</a:t>
            </a:r>
            <a:r>
              <a:rPr lang="en-US" altLang="ja-JP" sz="20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0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丁目</a:t>
            </a:r>
            <a:r>
              <a:rPr lang="en-US" altLang="ja-JP" sz="20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2922</a:t>
            </a:r>
            <a:r>
              <a:rPr lang="ja-JP" altLang="en-US" sz="20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番地の</a:t>
            </a:r>
            <a:r>
              <a:rPr lang="en-US" altLang="ja-JP" sz="20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</a:t>
            </a:r>
            <a:r>
              <a:rPr lang="ja-JP" altLang="en-US" sz="20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5BAA8A6-2EE0-6A62-5DE6-A65FBAA8FB43}"/>
              </a:ext>
            </a:extLst>
          </p:cNvPr>
          <p:cNvSpPr txBox="1"/>
          <p:nvPr/>
        </p:nvSpPr>
        <p:spPr>
          <a:xfrm>
            <a:off x="491737" y="1137234"/>
            <a:ext cx="6571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健康教室の５月スケジュール案内</a:t>
            </a:r>
            <a:endParaRPr lang="ja-JP" altLang="ja-JP" sz="2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0D67326-F8BC-100F-4403-04F454DF0258}"/>
              </a:ext>
            </a:extLst>
          </p:cNvPr>
          <p:cNvSpPr txBox="1"/>
          <p:nvPr/>
        </p:nvSpPr>
        <p:spPr>
          <a:xfrm>
            <a:off x="5543833" y="9239416"/>
            <a:ext cx="17087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 b="1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参加費無料</a:t>
            </a:r>
            <a:endParaRPr lang="en-US" altLang="ja-JP" sz="2000" b="1" kern="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52382E2-019A-577F-E573-8E657180EB15}"/>
              </a:ext>
            </a:extLst>
          </p:cNvPr>
          <p:cNvSpPr txBox="1"/>
          <p:nvPr/>
        </p:nvSpPr>
        <p:spPr>
          <a:xfrm>
            <a:off x="158794" y="1875707"/>
            <a:ext cx="69458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令和</a:t>
            </a:r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６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年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５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月　</a:t>
            </a:r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７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日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（</a:t>
            </a:r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火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）　</a:t>
            </a:r>
            <a:endParaRPr lang="en-US" altLang="ja-JP" sz="36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8CC89A06-E084-F285-9EB8-76792767E34F}"/>
              </a:ext>
            </a:extLst>
          </p:cNvPr>
          <p:cNvSpPr/>
          <p:nvPr/>
        </p:nvSpPr>
        <p:spPr>
          <a:xfrm>
            <a:off x="252576" y="8123488"/>
            <a:ext cx="709869" cy="730905"/>
          </a:xfrm>
          <a:prstGeom prst="ellipse">
            <a:avLst/>
          </a:prstGeom>
          <a:solidFill>
            <a:schemeClr val="bg1">
              <a:alpha val="90000"/>
            </a:schemeClr>
          </a:solidFill>
          <a:ln w="635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E6055CA-9EFE-47E1-C48A-DBA5C00B156B}"/>
              </a:ext>
            </a:extLst>
          </p:cNvPr>
          <p:cNvSpPr txBox="1"/>
          <p:nvPr/>
        </p:nvSpPr>
        <p:spPr>
          <a:xfrm>
            <a:off x="-351817" y="8232463"/>
            <a:ext cx="191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リハビリ</a:t>
            </a:r>
            <a:endParaRPr kumimoji="1"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体操</a:t>
            </a:r>
            <a:endParaRPr kumimoji="1"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1E66420-D5A2-94E6-9598-53009F87F365}"/>
              </a:ext>
            </a:extLst>
          </p:cNvPr>
          <p:cNvSpPr/>
          <p:nvPr/>
        </p:nvSpPr>
        <p:spPr>
          <a:xfrm>
            <a:off x="-9794" y="3365010"/>
            <a:ext cx="7579262" cy="1463007"/>
          </a:xfrm>
          <a:prstGeom prst="rect">
            <a:avLst/>
          </a:prstGeom>
          <a:solidFill>
            <a:srgbClr val="FFFFCC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8AD0E78-B7D8-121A-EBA4-DA5059960C7B}"/>
              </a:ext>
            </a:extLst>
          </p:cNvPr>
          <p:cNvSpPr txBox="1"/>
          <p:nvPr/>
        </p:nvSpPr>
        <p:spPr>
          <a:xfrm>
            <a:off x="147526" y="3305898"/>
            <a:ext cx="69458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令和</a:t>
            </a:r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６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年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５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月</a:t>
            </a:r>
            <a:r>
              <a:rPr lang="en-US" altLang="ja-JP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1</a:t>
            </a:r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６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日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（木）　</a:t>
            </a:r>
            <a:endParaRPr lang="en-US" altLang="ja-JP" sz="36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F637A6F-4F88-CCCD-8099-ECF1C73B4B11}"/>
              </a:ext>
            </a:extLst>
          </p:cNvPr>
          <p:cNvSpPr/>
          <p:nvPr/>
        </p:nvSpPr>
        <p:spPr>
          <a:xfrm>
            <a:off x="-12405" y="4922529"/>
            <a:ext cx="7579262" cy="1465347"/>
          </a:xfrm>
          <a:prstGeom prst="rect">
            <a:avLst/>
          </a:prstGeom>
          <a:solidFill>
            <a:srgbClr val="FEE8FB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43E975E-B8EF-7283-4750-827BD3DFDF69}"/>
              </a:ext>
            </a:extLst>
          </p:cNvPr>
          <p:cNvSpPr txBox="1"/>
          <p:nvPr/>
        </p:nvSpPr>
        <p:spPr>
          <a:xfrm>
            <a:off x="176529" y="4826743"/>
            <a:ext cx="69458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令和</a:t>
            </a:r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６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年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５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月</a:t>
            </a:r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２１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日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（火）　</a:t>
            </a:r>
            <a:endParaRPr lang="en-US" altLang="ja-JP" sz="36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477C634-A502-D34A-1541-325F96136E7B}"/>
              </a:ext>
            </a:extLst>
          </p:cNvPr>
          <p:cNvSpPr/>
          <p:nvPr/>
        </p:nvSpPr>
        <p:spPr>
          <a:xfrm>
            <a:off x="-12167" y="6452014"/>
            <a:ext cx="7579262" cy="1465347"/>
          </a:xfrm>
          <a:prstGeom prst="rect">
            <a:avLst/>
          </a:prstGeom>
          <a:solidFill>
            <a:srgbClr val="FFFFCC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38288EC-9859-B604-EDCF-A2330D5BA82B}"/>
              </a:ext>
            </a:extLst>
          </p:cNvPr>
          <p:cNvSpPr txBox="1"/>
          <p:nvPr/>
        </p:nvSpPr>
        <p:spPr>
          <a:xfrm>
            <a:off x="176529" y="6422029"/>
            <a:ext cx="69458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令和</a:t>
            </a:r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６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年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５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月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２９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日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（水）　</a:t>
            </a:r>
            <a:endParaRPr lang="en-US" altLang="ja-JP" sz="36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6637943-725A-F23F-89B4-DAAB9C6C8F81}"/>
              </a:ext>
            </a:extLst>
          </p:cNvPr>
          <p:cNvSpPr txBox="1"/>
          <p:nvPr/>
        </p:nvSpPr>
        <p:spPr>
          <a:xfrm>
            <a:off x="335582" y="9700742"/>
            <a:ext cx="69371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詳細はホームページまたはチラシ（病院または公民館）をご参照ください</a:t>
            </a:r>
            <a:endParaRPr kumimoji="1"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81F63E9-47A0-9842-AB5C-6B6E8372D16D}"/>
              </a:ext>
            </a:extLst>
          </p:cNvPr>
          <p:cNvSpPr txBox="1"/>
          <p:nvPr/>
        </p:nvSpPr>
        <p:spPr>
          <a:xfrm>
            <a:off x="-42987" y="2508558"/>
            <a:ext cx="59388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kumimoji="1" lang="ja-JP" altLang="en-US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介護保険の適正利用について</a:t>
            </a:r>
            <a:r>
              <a:rPr lang="ja-JP" altLang="en-US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endParaRPr lang="en-US" altLang="ja-JP" b="1" i="0" u="none" strike="noStrike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20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社会福祉士　副主任　舟崎 昌人</a:t>
            </a:r>
            <a:endParaRPr lang="ja-JP" altLang="ja-JP" sz="20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BE42C705-20F0-BD4D-BBB8-65EDADE84E91}"/>
              </a:ext>
            </a:extLst>
          </p:cNvPr>
          <p:cNvSpPr/>
          <p:nvPr/>
        </p:nvSpPr>
        <p:spPr>
          <a:xfrm>
            <a:off x="6161682" y="1909624"/>
            <a:ext cx="1195397" cy="1326506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76CA50B-E980-9392-8960-D97CA1EBB362}"/>
              </a:ext>
            </a:extLst>
          </p:cNvPr>
          <p:cNvSpPr txBox="1"/>
          <p:nvPr/>
        </p:nvSpPr>
        <p:spPr>
          <a:xfrm>
            <a:off x="-178592" y="3899751"/>
            <a:ext cx="6478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kumimoji="1" lang="ja-JP" altLang="en-US" sz="24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食中毒を予防しよう！　</a:t>
            </a:r>
            <a:r>
              <a:rPr kumimoji="1" lang="ja-JP" altLang="en-US" sz="1400" b="1" i="0" u="none" strike="noStrike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～</a:t>
            </a:r>
            <a:r>
              <a:rPr kumimoji="1" lang="ja-JP" altLang="en-US" sz="14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夏が熱いにも程がある</a:t>
            </a:r>
            <a:r>
              <a:rPr kumimoji="1" lang="ja-JP" altLang="en-US" sz="1400" b="1" i="0" u="none" strike="noStrike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～</a:t>
            </a:r>
            <a:r>
              <a:rPr lang="ja-JP" altLang="en-US" sz="24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</a:t>
            </a: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感染管理認定看護師　主任　小林 洋美 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F068F663-1F3D-1803-BF57-F766112870C6}"/>
              </a:ext>
            </a:extLst>
          </p:cNvPr>
          <p:cNvSpPr/>
          <p:nvPr/>
        </p:nvSpPr>
        <p:spPr>
          <a:xfrm>
            <a:off x="6117705" y="3431528"/>
            <a:ext cx="1294444" cy="1326506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68148977-D08A-8149-9C85-8922FEFE6C00}"/>
              </a:ext>
            </a:extLst>
          </p:cNvPr>
          <p:cNvSpPr/>
          <p:nvPr/>
        </p:nvSpPr>
        <p:spPr>
          <a:xfrm>
            <a:off x="6098325" y="4982149"/>
            <a:ext cx="1284821" cy="1326506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A5A6CA6B-51BC-0362-8005-1905CF0E985B}"/>
              </a:ext>
            </a:extLst>
          </p:cNvPr>
          <p:cNvSpPr/>
          <p:nvPr/>
        </p:nvSpPr>
        <p:spPr>
          <a:xfrm>
            <a:off x="6098325" y="6512611"/>
            <a:ext cx="1284821" cy="1326506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F67A594-7AC8-704C-72AA-63D3F091CF19}"/>
              </a:ext>
            </a:extLst>
          </p:cNvPr>
          <p:cNvSpPr txBox="1"/>
          <p:nvPr/>
        </p:nvSpPr>
        <p:spPr>
          <a:xfrm>
            <a:off x="-252611" y="5475773"/>
            <a:ext cx="669473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kumimoji="1" lang="ja-JP" altLang="en-US" sz="24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クイズ </a:t>
            </a:r>
            <a:r>
              <a:rPr kumimoji="1" lang="en-US" altLang="ja-JP" sz="24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The </a:t>
            </a:r>
            <a:r>
              <a:rPr kumimoji="1" lang="ja-JP" altLang="en-US" sz="24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胃カメラ！</a:t>
            </a:r>
            <a:r>
              <a:rPr kumimoji="1" lang="ja-JP" altLang="en-US" sz="1400" b="1" i="0" u="none" strike="noStrike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～胃カメラの理解を深めよう～</a:t>
            </a:r>
            <a:r>
              <a:rPr lang="ja-JP" altLang="en-US" sz="24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</a:t>
            </a:r>
            <a:r>
              <a:rPr lang="ja-JP" altLang="en-US" sz="20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消化器内科　主任　佐藤 精一</a:t>
            </a:r>
            <a:endParaRPr lang="ja-JP" altLang="ja-JP" sz="20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6BEA4B8-6088-D52D-1ADA-9827D687BF8F}"/>
              </a:ext>
            </a:extLst>
          </p:cNvPr>
          <p:cNvSpPr txBox="1"/>
          <p:nvPr/>
        </p:nvSpPr>
        <p:spPr>
          <a:xfrm>
            <a:off x="148789" y="7042447"/>
            <a:ext cx="60379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6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ja-JP" altLang="en-US" sz="2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老いと心臓病</a:t>
            </a:r>
            <a:r>
              <a:rPr lang="ja-JP" altLang="en-US" sz="2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」</a:t>
            </a:r>
            <a:endParaRPr lang="en-US" altLang="ja-JP" sz="26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24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　　 　</a:t>
            </a:r>
            <a:r>
              <a:rPr lang="ja-JP" altLang="en-US" sz="20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循環器内科　部長　黒木 崇文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189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>
            <a:extLst>
              <a:ext uri="{FF2B5EF4-FFF2-40B4-BE49-F238E27FC236}">
                <a16:creationId xmlns:a16="http://schemas.microsoft.com/office/drawing/2014/main" id="{BD900CA5-EE9D-DC52-D9EC-3FDF2F993D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1" y="4516"/>
            <a:ext cx="7564544" cy="10741226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94FAD09-6AF0-3E71-A2F7-7C5B45CF6844}"/>
              </a:ext>
            </a:extLst>
          </p:cNvPr>
          <p:cNvSpPr/>
          <p:nvPr/>
        </p:nvSpPr>
        <p:spPr>
          <a:xfrm>
            <a:off x="-12191" y="3338966"/>
            <a:ext cx="7579262" cy="2216278"/>
          </a:xfrm>
          <a:prstGeom prst="rect">
            <a:avLst/>
          </a:prstGeom>
          <a:solidFill>
            <a:srgbClr val="FEE8FB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16DBCE92-F656-7F08-5245-D58DF325B8C6}"/>
              </a:ext>
            </a:extLst>
          </p:cNvPr>
          <p:cNvSpPr/>
          <p:nvPr/>
        </p:nvSpPr>
        <p:spPr>
          <a:xfrm>
            <a:off x="-35745" y="1269197"/>
            <a:ext cx="7595420" cy="616857"/>
          </a:xfrm>
          <a:prstGeom prst="rect">
            <a:avLst/>
          </a:prstGeom>
          <a:solidFill>
            <a:schemeClr val="bg1">
              <a:alpha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614E77D-CC57-5751-1D2A-31DD59177EC8}"/>
              </a:ext>
            </a:extLst>
          </p:cNvPr>
          <p:cNvSpPr/>
          <p:nvPr/>
        </p:nvSpPr>
        <p:spPr>
          <a:xfrm>
            <a:off x="-53850" y="7181216"/>
            <a:ext cx="7631162" cy="2597093"/>
          </a:xfrm>
          <a:prstGeom prst="rect">
            <a:avLst/>
          </a:prstGeom>
          <a:solidFill>
            <a:schemeClr val="bg1">
              <a:alpha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0DFBFBE-08C5-34CE-FA42-F587E3055247}"/>
              </a:ext>
            </a:extLst>
          </p:cNvPr>
          <p:cNvSpPr/>
          <p:nvPr/>
        </p:nvSpPr>
        <p:spPr>
          <a:xfrm>
            <a:off x="-56852" y="5599860"/>
            <a:ext cx="7631162" cy="1521520"/>
          </a:xfrm>
          <a:prstGeom prst="rect">
            <a:avLst/>
          </a:prstGeom>
          <a:solidFill>
            <a:srgbClr val="FDC569">
              <a:alpha val="9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3045C7-CC55-47D4-86FF-EC9DB4D9601B}"/>
              </a:ext>
            </a:extLst>
          </p:cNvPr>
          <p:cNvSpPr txBox="1"/>
          <p:nvPr/>
        </p:nvSpPr>
        <p:spPr>
          <a:xfrm>
            <a:off x="307273" y="9782714"/>
            <a:ext cx="6898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お問い合わせ先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所沢美原総合病院　ＴＥＬ：</a:t>
            </a:r>
            <a:r>
              <a:rPr kumimoji="1"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04-2997-8199</a:t>
            </a:r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（代表）</a:t>
            </a:r>
            <a:endParaRPr kumimoji="1"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担当：住谷、小島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0692EDC-94FD-4BF1-9088-478B44595B77}"/>
              </a:ext>
            </a:extLst>
          </p:cNvPr>
          <p:cNvSpPr txBox="1"/>
          <p:nvPr/>
        </p:nvSpPr>
        <p:spPr>
          <a:xfrm>
            <a:off x="1682310" y="278831"/>
            <a:ext cx="4288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社会医療法人社団　埼玉巨樹の会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所沢美原総合病院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97F29775-F324-4BB5-9942-9C3114A0E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5" y="300157"/>
            <a:ext cx="976271" cy="893898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5775E57F-7DD4-4575-80F8-CA2C2B1927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21" y="139067"/>
            <a:ext cx="1068814" cy="10688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1401BF-5CD5-4903-B50A-900631BE202B}"/>
              </a:ext>
            </a:extLst>
          </p:cNvPr>
          <p:cNvSpPr txBox="1"/>
          <p:nvPr/>
        </p:nvSpPr>
        <p:spPr>
          <a:xfrm>
            <a:off x="1734209" y="6097960"/>
            <a:ext cx="55948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「みんなができる美原健康体操」</a:t>
            </a:r>
            <a:endParaRPr kumimoji="1"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リハビリテーション科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613BBF-D56B-F8CD-F518-7568FBE137BB}"/>
              </a:ext>
            </a:extLst>
          </p:cNvPr>
          <p:cNvSpPr txBox="1"/>
          <p:nvPr/>
        </p:nvSpPr>
        <p:spPr>
          <a:xfrm>
            <a:off x="627756" y="7165996"/>
            <a:ext cx="69371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場所：新所沢東公民館　まちづくりセンター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１階　研修室</a:t>
            </a:r>
            <a:r>
              <a:rPr kumimoji="1"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5.6.7</a:t>
            </a:r>
          </a:p>
          <a:p>
            <a:pPr marL="0" indent="0">
              <a:buNone/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（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所沢市美原町</a:t>
            </a:r>
            <a:r>
              <a:rPr lang="en-US" altLang="ja-JP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丁目</a:t>
            </a:r>
            <a:r>
              <a:rPr lang="en-US" altLang="ja-JP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2922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番地の</a:t>
            </a:r>
            <a:r>
              <a:rPr lang="en-US" altLang="ja-JP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5BAA8A6-2EE0-6A62-5DE6-A65FBAA8FB43}"/>
              </a:ext>
            </a:extLst>
          </p:cNvPr>
          <p:cNvSpPr txBox="1"/>
          <p:nvPr/>
        </p:nvSpPr>
        <p:spPr>
          <a:xfrm>
            <a:off x="1121245" y="1255020"/>
            <a:ext cx="5497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第１４回　健康教室の案内</a:t>
            </a:r>
            <a:endParaRPr lang="ja-JP" altLang="ja-JP" sz="2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0D67326-F8BC-100F-4403-04F454DF0258}"/>
              </a:ext>
            </a:extLst>
          </p:cNvPr>
          <p:cNvSpPr txBox="1"/>
          <p:nvPr/>
        </p:nvSpPr>
        <p:spPr>
          <a:xfrm>
            <a:off x="376255" y="8341892"/>
            <a:ext cx="69958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b="1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参加費無料</a:t>
            </a:r>
            <a:endParaRPr lang="en-US" altLang="ja-JP" sz="2400" b="1" kern="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  <a:p>
            <a:pPr algn="ctr"/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ご予約は不要です。お気軽にご参加下さい</a:t>
            </a:r>
            <a:r>
              <a:rPr lang="ja-JP" altLang="en-US" sz="24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。</a:t>
            </a:r>
            <a:endParaRPr lang="en-US" altLang="ja-JP" sz="2400" b="1" kern="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52382E2-019A-577F-E573-8E657180EB15}"/>
              </a:ext>
            </a:extLst>
          </p:cNvPr>
          <p:cNvSpPr txBox="1"/>
          <p:nvPr/>
        </p:nvSpPr>
        <p:spPr>
          <a:xfrm>
            <a:off x="259830" y="1866420"/>
            <a:ext cx="69458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令和</a:t>
            </a:r>
            <a:r>
              <a:rPr lang="ja-JP" altLang="en-US" sz="4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６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年</a:t>
            </a:r>
            <a:r>
              <a:rPr lang="en-US" altLang="ja-JP" sz="4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5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月</a:t>
            </a:r>
            <a:r>
              <a:rPr lang="en-US" altLang="ja-JP" sz="48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7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日</a:t>
            </a:r>
            <a:r>
              <a:rPr lang="ja-JP" altLang="en-US" sz="48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（火）　</a:t>
            </a:r>
            <a:endParaRPr lang="en-US" altLang="ja-JP" sz="4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8CC89A06-E084-F285-9EB8-76792767E34F}"/>
              </a:ext>
            </a:extLst>
          </p:cNvPr>
          <p:cNvSpPr/>
          <p:nvPr/>
        </p:nvSpPr>
        <p:spPr>
          <a:xfrm>
            <a:off x="169554" y="5627297"/>
            <a:ext cx="1564655" cy="1487136"/>
          </a:xfrm>
          <a:prstGeom prst="ellipse">
            <a:avLst/>
          </a:prstGeom>
          <a:solidFill>
            <a:schemeClr val="bg1">
              <a:alpha val="90000"/>
            </a:schemeClr>
          </a:solidFill>
          <a:ln w="63500">
            <a:solidFill>
              <a:srgbClr val="FEE8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E6055CA-9EFE-47E1-C48A-DBA5C00B156B}"/>
              </a:ext>
            </a:extLst>
          </p:cNvPr>
          <p:cNvSpPr txBox="1"/>
          <p:nvPr/>
        </p:nvSpPr>
        <p:spPr>
          <a:xfrm>
            <a:off x="-11025" y="5835301"/>
            <a:ext cx="1980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リハビリ体操</a:t>
            </a:r>
            <a:endParaRPr kumimoji="1"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5F15A5-EEA9-EBEB-6A66-3009E62A8D94}"/>
              </a:ext>
            </a:extLst>
          </p:cNvPr>
          <p:cNvSpPr txBox="1"/>
          <p:nvPr/>
        </p:nvSpPr>
        <p:spPr>
          <a:xfrm>
            <a:off x="1821503" y="3363912"/>
            <a:ext cx="26738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１４：００～</a:t>
            </a:r>
            <a:endParaRPr lang="en-US" altLang="ja-JP" sz="2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D9C5C5-942F-9224-99E7-32C804AF0EFD}"/>
              </a:ext>
            </a:extLst>
          </p:cNvPr>
          <p:cNvSpPr txBox="1"/>
          <p:nvPr/>
        </p:nvSpPr>
        <p:spPr>
          <a:xfrm>
            <a:off x="1821504" y="5589372"/>
            <a:ext cx="26738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１４：４０～</a:t>
            </a:r>
            <a:endParaRPr lang="en-US" altLang="ja-JP" sz="2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B6F9F2-6F00-720F-58A3-79C5ABD81AFF}"/>
              </a:ext>
            </a:extLst>
          </p:cNvPr>
          <p:cNvSpPr txBox="1"/>
          <p:nvPr/>
        </p:nvSpPr>
        <p:spPr>
          <a:xfrm>
            <a:off x="1834732" y="2680181"/>
            <a:ext cx="38902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14:00</a:t>
            </a:r>
            <a:r>
              <a:rPr lang="ja-JP" altLang="en-US" sz="32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～</a:t>
            </a:r>
            <a:r>
              <a:rPr lang="en-US" altLang="ja-JP" sz="32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15:00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BB7D008-5419-D9D3-63E9-ED345C23CEEC}"/>
              </a:ext>
            </a:extLst>
          </p:cNvPr>
          <p:cNvSpPr txBox="1"/>
          <p:nvPr/>
        </p:nvSpPr>
        <p:spPr>
          <a:xfrm>
            <a:off x="187598" y="9097331"/>
            <a:ext cx="73647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参加希望多数の場合、会場の定員により、ご希望に添えない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場合もございますので、あらかじめご了承下さい</a:t>
            </a:r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7162A6A-B16E-4DB2-3ECD-F3326791C624}"/>
              </a:ext>
            </a:extLst>
          </p:cNvPr>
          <p:cNvSpPr txBox="1"/>
          <p:nvPr/>
        </p:nvSpPr>
        <p:spPr>
          <a:xfrm>
            <a:off x="1735768" y="4049762"/>
            <a:ext cx="56441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kumimoji="1" lang="ja-JP" altLang="en-US" sz="28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介護保険の適正利用について</a:t>
            </a:r>
            <a:r>
              <a:rPr lang="ja-JP" altLang="en-US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endParaRPr lang="en-US" altLang="ja-JP" sz="3200" b="1" i="0" u="none" strike="noStrike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b="1" i="0" u="none" strike="noStrike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2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社会福祉士　副主任　舟崎 昌人</a:t>
            </a:r>
            <a:endParaRPr lang="ja-JP" altLang="ja-JP" sz="26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0AE5D8CA-5353-F4ED-96F5-BE7683193DBD}"/>
              </a:ext>
            </a:extLst>
          </p:cNvPr>
          <p:cNvSpPr/>
          <p:nvPr/>
        </p:nvSpPr>
        <p:spPr>
          <a:xfrm>
            <a:off x="191869" y="3702344"/>
            <a:ext cx="1542340" cy="1608229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630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>
            <a:extLst>
              <a:ext uri="{FF2B5EF4-FFF2-40B4-BE49-F238E27FC236}">
                <a16:creationId xmlns:a16="http://schemas.microsoft.com/office/drawing/2014/main" id="{BD900CA5-EE9D-DC52-D9EC-3FDF2F993D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41226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1CF93CA-399F-9C0B-65F6-68E10D72BD52}"/>
              </a:ext>
            </a:extLst>
          </p:cNvPr>
          <p:cNvSpPr/>
          <p:nvPr/>
        </p:nvSpPr>
        <p:spPr>
          <a:xfrm>
            <a:off x="36855" y="3255248"/>
            <a:ext cx="7579262" cy="2248383"/>
          </a:xfrm>
          <a:prstGeom prst="rect">
            <a:avLst/>
          </a:prstGeom>
          <a:solidFill>
            <a:srgbClr val="FFFFCC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16DBCE92-F656-7F08-5245-D58DF325B8C6}"/>
              </a:ext>
            </a:extLst>
          </p:cNvPr>
          <p:cNvSpPr/>
          <p:nvPr/>
        </p:nvSpPr>
        <p:spPr>
          <a:xfrm>
            <a:off x="-35745" y="1269197"/>
            <a:ext cx="7595420" cy="616857"/>
          </a:xfrm>
          <a:prstGeom prst="rect">
            <a:avLst/>
          </a:prstGeom>
          <a:solidFill>
            <a:schemeClr val="bg1">
              <a:alpha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614E77D-CC57-5751-1D2A-31DD59177EC8}"/>
              </a:ext>
            </a:extLst>
          </p:cNvPr>
          <p:cNvSpPr/>
          <p:nvPr/>
        </p:nvSpPr>
        <p:spPr>
          <a:xfrm>
            <a:off x="-53850" y="7181216"/>
            <a:ext cx="7631162" cy="2597093"/>
          </a:xfrm>
          <a:prstGeom prst="rect">
            <a:avLst/>
          </a:prstGeom>
          <a:solidFill>
            <a:schemeClr val="bg1">
              <a:alpha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0DFBFBE-08C5-34CE-FA42-F587E3055247}"/>
              </a:ext>
            </a:extLst>
          </p:cNvPr>
          <p:cNvSpPr/>
          <p:nvPr/>
        </p:nvSpPr>
        <p:spPr>
          <a:xfrm>
            <a:off x="-7180" y="5616288"/>
            <a:ext cx="7579262" cy="1521520"/>
          </a:xfrm>
          <a:prstGeom prst="rect">
            <a:avLst/>
          </a:prstGeom>
          <a:solidFill>
            <a:srgbClr val="FDC569">
              <a:alpha val="9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3045C7-CC55-47D4-86FF-EC9DB4D9601B}"/>
              </a:ext>
            </a:extLst>
          </p:cNvPr>
          <p:cNvSpPr txBox="1"/>
          <p:nvPr/>
        </p:nvSpPr>
        <p:spPr>
          <a:xfrm>
            <a:off x="307273" y="9782714"/>
            <a:ext cx="6898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お問い合わせ先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所沢美原総合病院　ＴＥＬ：</a:t>
            </a:r>
            <a:r>
              <a:rPr kumimoji="1"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04-2997-8199</a:t>
            </a:r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（代表）</a:t>
            </a:r>
            <a:endParaRPr kumimoji="1"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担当：住谷、小島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0692EDC-94FD-4BF1-9088-478B44595B77}"/>
              </a:ext>
            </a:extLst>
          </p:cNvPr>
          <p:cNvSpPr txBox="1"/>
          <p:nvPr/>
        </p:nvSpPr>
        <p:spPr>
          <a:xfrm>
            <a:off x="1682310" y="278831"/>
            <a:ext cx="4288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社会医療法人社団　埼玉巨樹の会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所沢美原総合病院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97F29775-F324-4BB5-9942-9C3114A0E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5" y="300157"/>
            <a:ext cx="976271" cy="893898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5775E57F-7DD4-4575-80F8-CA2C2B1927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21" y="139067"/>
            <a:ext cx="1068814" cy="10688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1401BF-5CD5-4903-B50A-900631BE202B}"/>
              </a:ext>
            </a:extLst>
          </p:cNvPr>
          <p:cNvSpPr txBox="1"/>
          <p:nvPr/>
        </p:nvSpPr>
        <p:spPr>
          <a:xfrm>
            <a:off x="1734209" y="6097960"/>
            <a:ext cx="55948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「みんなができる美原健康体操」</a:t>
            </a:r>
            <a:endParaRPr kumimoji="1"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リハビリテーション科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613BBF-D56B-F8CD-F518-7568FBE137BB}"/>
              </a:ext>
            </a:extLst>
          </p:cNvPr>
          <p:cNvSpPr txBox="1"/>
          <p:nvPr/>
        </p:nvSpPr>
        <p:spPr>
          <a:xfrm>
            <a:off x="627756" y="7165996"/>
            <a:ext cx="69371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場所：新所沢東公民館　まちづくりセンター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１階　講堂</a:t>
            </a:r>
            <a:endParaRPr kumimoji="1"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（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所沢市美原町</a:t>
            </a:r>
            <a:r>
              <a:rPr lang="en-US" altLang="ja-JP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丁目</a:t>
            </a:r>
            <a:r>
              <a:rPr lang="en-US" altLang="ja-JP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2922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番地の</a:t>
            </a:r>
            <a:r>
              <a:rPr lang="en-US" altLang="ja-JP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5BAA8A6-2EE0-6A62-5DE6-A65FBAA8FB43}"/>
              </a:ext>
            </a:extLst>
          </p:cNvPr>
          <p:cNvSpPr txBox="1"/>
          <p:nvPr/>
        </p:nvSpPr>
        <p:spPr>
          <a:xfrm>
            <a:off x="1229257" y="1224421"/>
            <a:ext cx="5281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第１５回　健康教室の案内</a:t>
            </a:r>
            <a:endParaRPr lang="ja-JP" altLang="ja-JP" sz="2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0D67326-F8BC-100F-4403-04F454DF0258}"/>
              </a:ext>
            </a:extLst>
          </p:cNvPr>
          <p:cNvSpPr txBox="1"/>
          <p:nvPr/>
        </p:nvSpPr>
        <p:spPr>
          <a:xfrm>
            <a:off x="376255" y="8341892"/>
            <a:ext cx="69958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b="1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参加費無料</a:t>
            </a:r>
            <a:endParaRPr lang="en-US" altLang="ja-JP" sz="2400" b="1" kern="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  <a:p>
            <a:pPr algn="ctr"/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ご予約は不要です。お気軽にご参加下さい</a:t>
            </a:r>
            <a:r>
              <a:rPr lang="ja-JP" altLang="en-US" sz="24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。</a:t>
            </a:r>
            <a:endParaRPr lang="en-US" altLang="ja-JP" sz="2400" b="1" kern="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52382E2-019A-577F-E573-8E657180EB15}"/>
              </a:ext>
            </a:extLst>
          </p:cNvPr>
          <p:cNvSpPr txBox="1"/>
          <p:nvPr/>
        </p:nvSpPr>
        <p:spPr>
          <a:xfrm>
            <a:off x="502331" y="1834235"/>
            <a:ext cx="69458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令和</a:t>
            </a:r>
            <a:r>
              <a:rPr lang="ja-JP" altLang="en-US" sz="4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６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年</a:t>
            </a:r>
            <a:r>
              <a:rPr lang="en-US" altLang="ja-JP" sz="48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5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月</a:t>
            </a:r>
            <a:r>
              <a:rPr lang="ja-JP" altLang="en-US" sz="48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１</a:t>
            </a:r>
            <a:r>
              <a:rPr lang="en-US" altLang="ja-JP" sz="48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6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日</a:t>
            </a:r>
            <a:r>
              <a:rPr lang="ja-JP" altLang="en-US" sz="48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（木）　</a:t>
            </a:r>
            <a:endParaRPr lang="en-US" altLang="ja-JP" sz="4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8CC89A06-E084-F285-9EB8-76792767E34F}"/>
              </a:ext>
            </a:extLst>
          </p:cNvPr>
          <p:cNvSpPr/>
          <p:nvPr/>
        </p:nvSpPr>
        <p:spPr>
          <a:xfrm>
            <a:off x="169554" y="5627297"/>
            <a:ext cx="1564655" cy="1487136"/>
          </a:xfrm>
          <a:prstGeom prst="ellipse">
            <a:avLst/>
          </a:prstGeom>
          <a:solidFill>
            <a:schemeClr val="bg1">
              <a:alpha val="90000"/>
            </a:schemeClr>
          </a:solidFill>
          <a:ln w="635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E6055CA-9EFE-47E1-C48A-DBA5C00B156B}"/>
              </a:ext>
            </a:extLst>
          </p:cNvPr>
          <p:cNvSpPr txBox="1"/>
          <p:nvPr/>
        </p:nvSpPr>
        <p:spPr>
          <a:xfrm>
            <a:off x="-11025" y="5835301"/>
            <a:ext cx="1980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リハビリ体操</a:t>
            </a:r>
            <a:endParaRPr kumimoji="1"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5F15A5-EEA9-EBEB-6A66-3009E62A8D94}"/>
              </a:ext>
            </a:extLst>
          </p:cNvPr>
          <p:cNvSpPr txBox="1"/>
          <p:nvPr/>
        </p:nvSpPr>
        <p:spPr>
          <a:xfrm>
            <a:off x="1723178" y="3280414"/>
            <a:ext cx="26738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１４：００～</a:t>
            </a:r>
            <a:endParaRPr lang="en-US" altLang="ja-JP" sz="2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D9C5C5-942F-9224-99E7-32C804AF0EFD}"/>
              </a:ext>
            </a:extLst>
          </p:cNvPr>
          <p:cNvSpPr txBox="1"/>
          <p:nvPr/>
        </p:nvSpPr>
        <p:spPr>
          <a:xfrm>
            <a:off x="1821504" y="5589372"/>
            <a:ext cx="26738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１４：４０～</a:t>
            </a:r>
            <a:endParaRPr lang="en-US" altLang="ja-JP" sz="2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BB7D008-5419-D9D3-63E9-ED345C23CEEC}"/>
              </a:ext>
            </a:extLst>
          </p:cNvPr>
          <p:cNvSpPr txBox="1"/>
          <p:nvPr/>
        </p:nvSpPr>
        <p:spPr>
          <a:xfrm>
            <a:off x="187598" y="9097331"/>
            <a:ext cx="73647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参加希望多数の場合、会場の定員により、ご希望に添えない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場合もございますので、あらかじめご了承下さい</a:t>
            </a:r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DC1A7A3-52BF-8CC5-A3AA-B196F9B077E7}"/>
              </a:ext>
            </a:extLst>
          </p:cNvPr>
          <p:cNvSpPr txBox="1"/>
          <p:nvPr/>
        </p:nvSpPr>
        <p:spPr>
          <a:xfrm>
            <a:off x="1273114" y="3717320"/>
            <a:ext cx="66831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kumimoji="1" lang="ja-JP" altLang="en-US" sz="32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食中毒を予防しよう！</a:t>
            </a:r>
            <a:endParaRPr kumimoji="1" lang="en-US" altLang="ja-JP" sz="2800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3600" b="1" i="0" u="none" strike="noStrike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　　　　 </a:t>
            </a:r>
            <a:r>
              <a:rPr kumimoji="1" lang="ja-JP" altLang="en-US" sz="2400" b="1" i="0" u="none" strike="noStrike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～夏が熱いにも程がある～</a:t>
            </a:r>
            <a:r>
              <a:rPr lang="ja-JP" altLang="en-US" sz="36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endParaRPr lang="en-US" altLang="ja-JP" sz="3600" b="1" i="0" u="none" strike="noStrike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感染管理認定看護師　主任　小林 洋美</a:t>
            </a:r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8B5BB3-DC46-9F68-BEE1-874581DF682F}"/>
              </a:ext>
            </a:extLst>
          </p:cNvPr>
          <p:cNvSpPr txBox="1"/>
          <p:nvPr/>
        </p:nvSpPr>
        <p:spPr>
          <a:xfrm>
            <a:off x="1834732" y="2680181"/>
            <a:ext cx="38902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14:00</a:t>
            </a:r>
            <a:r>
              <a:rPr lang="ja-JP" altLang="en-US" sz="32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～</a:t>
            </a:r>
            <a:r>
              <a:rPr lang="en-US" altLang="ja-JP" sz="32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15:00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06F647FB-5A95-2E3E-3CA3-95312C22AAC3}"/>
              </a:ext>
            </a:extLst>
          </p:cNvPr>
          <p:cNvSpPr/>
          <p:nvPr/>
        </p:nvSpPr>
        <p:spPr>
          <a:xfrm>
            <a:off x="77257" y="3702344"/>
            <a:ext cx="1542340" cy="1608229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639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>
            <a:extLst>
              <a:ext uri="{FF2B5EF4-FFF2-40B4-BE49-F238E27FC236}">
                <a16:creationId xmlns:a16="http://schemas.microsoft.com/office/drawing/2014/main" id="{BD900CA5-EE9D-DC52-D9EC-3FDF2F993D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12"/>
            <a:ext cx="7559675" cy="10741226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FD5E730-4F8E-A782-93C4-BDAE2984785F}"/>
              </a:ext>
            </a:extLst>
          </p:cNvPr>
          <p:cNvSpPr/>
          <p:nvPr/>
        </p:nvSpPr>
        <p:spPr>
          <a:xfrm>
            <a:off x="-44150" y="3325278"/>
            <a:ext cx="7579262" cy="2216278"/>
          </a:xfrm>
          <a:prstGeom prst="rect">
            <a:avLst/>
          </a:prstGeom>
          <a:solidFill>
            <a:srgbClr val="FEE8FB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16DBCE92-F656-7F08-5245-D58DF325B8C6}"/>
              </a:ext>
            </a:extLst>
          </p:cNvPr>
          <p:cNvSpPr/>
          <p:nvPr/>
        </p:nvSpPr>
        <p:spPr>
          <a:xfrm>
            <a:off x="-35745" y="1269197"/>
            <a:ext cx="7595420" cy="616857"/>
          </a:xfrm>
          <a:prstGeom prst="rect">
            <a:avLst/>
          </a:prstGeom>
          <a:solidFill>
            <a:schemeClr val="bg1">
              <a:alpha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614E77D-CC57-5751-1D2A-31DD59177EC8}"/>
              </a:ext>
            </a:extLst>
          </p:cNvPr>
          <p:cNvSpPr/>
          <p:nvPr/>
        </p:nvSpPr>
        <p:spPr>
          <a:xfrm>
            <a:off x="-53850" y="7181216"/>
            <a:ext cx="7631162" cy="2597093"/>
          </a:xfrm>
          <a:prstGeom prst="rect">
            <a:avLst/>
          </a:prstGeom>
          <a:solidFill>
            <a:schemeClr val="bg1">
              <a:alpha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0DFBFBE-08C5-34CE-FA42-F587E3055247}"/>
              </a:ext>
            </a:extLst>
          </p:cNvPr>
          <p:cNvSpPr/>
          <p:nvPr/>
        </p:nvSpPr>
        <p:spPr>
          <a:xfrm>
            <a:off x="-7180" y="5616288"/>
            <a:ext cx="7579262" cy="1521520"/>
          </a:xfrm>
          <a:prstGeom prst="rect">
            <a:avLst/>
          </a:prstGeom>
          <a:solidFill>
            <a:srgbClr val="FDC569">
              <a:alpha val="9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3045C7-CC55-47D4-86FF-EC9DB4D9601B}"/>
              </a:ext>
            </a:extLst>
          </p:cNvPr>
          <p:cNvSpPr txBox="1"/>
          <p:nvPr/>
        </p:nvSpPr>
        <p:spPr>
          <a:xfrm>
            <a:off x="307273" y="9782714"/>
            <a:ext cx="6898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お問い合わせ先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所沢美原総合病院　ＴＥＬ：</a:t>
            </a:r>
            <a:r>
              <a:rPr kumimoji="1"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04-2997-8199</a:t>
            </a:r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（代表）</a:t>
            </a:r>
            <a:endParaRPr kumimoji="1"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担当：住谷、小島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0692EDC-94FD-4BF1-9088-478B44595B77}"/>
              </a:ext>
            </a:extLst>
          </p:cNvPr>
          <p:cNvSpPr txBox="1"/>
          <p:nvPr/>
        </p:nvSpPr>
        <p:spPr>
          <a:xfrm>
            <a:off x="1682310" y="278831"/>
            <a:ext cx="4288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社会医療法人社団　埼玉巨樹の会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所沢美原総合病院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97F29775-F324-4BB5-9942-9C3114A0E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5" y="300157"/>
            <a:ext cx="976271" cy="893898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5775E57F-7DD4-4575-80F8-CA2C2B1927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21" y="139067"/>
            <a:ext cx="1068814" cy="10688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1401BF-5CD5-4903-B50A-900631BE202B}"/>
              </a:ext>
            </a:extLst>
          </p:cNvPr>
          <p:cNvSpPr txBox="1"/>
          <p:nvPr/>
        </p:nvSpPr>
        <p:spPr>
          <a:xfrm>
            <a:off x="1734209" y="6097960"/>
            <a:ext cx="55948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「みんなができる美原健康体操」</a:t>
            </a:r>
            <a:endParaRPr kumimoji="1"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リハビリテーション科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613BBF-D56B-F8CD-F518-7568FBE137BB}"/>
              </a:ext>
            </a:extLst>
          </p:cNvPr>
          <p:cNvSpPr txBox="1"/>
          <p:nvPr/>
        </p:nvSpPr>
        <p:spPr>
          <a:xfrm>
            <a:off x="627756" y="7165996"/>
            <a:ext cx="69371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場所：新所沢東公民館　まちづくりセンター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１階　研修室</a:t>
            </a:r>
            <a:r>
              <a:rPr kumimoji="1"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5.6.7</a:t>
            </a:r>
          </a:p>
          <a:p>
            <a:pPr marL="0" indent="0">
              <a:buNone/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（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所沢市美原町</a:t>
            </a:r>
            <a:r>
              <a:rPr lang="en-US" altLang="ja-JP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丁目</a:t>
            </a:r>
            <a:r>
              <a:rPr lang="en-US" altLang="ja-JP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2922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番地の</a:t>
            </a:r>
            <a:r>
              <a:rPr lang="en-US" altLang="ja-JP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5BAA8A6-2EE0-6A62-5DE6-A65FBAA8FB43}"/>
              </a:ext>
            </a:extLst>
          </p:cNvPr>
          <p:cNvSpPr txBox="1"/>
          <p:nvPr/>
        </p:nvSpPr>
        <p:spPr>
          <a:xfrm>
            <a:off x="1121245" y="1225552"/>
            <a:ext cx="5497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第１６回　健康教室の案内</a:t>
            </a:r>
            <a:endParaRPr lang="ja-JP" altLang="ja-JP" sz="2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0D67326-F8BC-100F-4403-04F454DF0258}"/>
              </a:ext>
            </a:extLst>
          </p:cNvPr>
          <p:cNvSpPr txBox="1"/>
          <p:nvPr/>
        </p:nvSpPr>
        <p:spPr>
          <a:xfrm>
            <a:off x="376255" y="8341892"/>
            <a:ext cx="69958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b="1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参加費無料</a:t>
            </a:r>
            <a:endParaRPr lang="en-US" altLang="ja-JP" sz="2400" b="1" kern="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  <a:p>
            <a:pPr algn="ctr"/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ご予約は不要です。お気軽にご参加下さい</a:t>
            </a:r>
            <a:r>
              <a:rPr lang="ja-JP" altLang="en-US" sz="24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。</a:t>
            </a:r>
            <a:endParaRPr lang="en-US" altLang="ja-JP" sz="2400" b="1" kern="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52382E2-019A-577F-E573-8E657180EB15}"/>
              </a:ext>
            </a:extLst>
          </p:cNvPr>
          <p:cNvSpPr txBox="1"/>
          <p:nvPr/>
        </p:nvSpPr>
        <p:spPr>
          <a:xfrm>
            <a:off x="502331" y="1834235"/>
            <a:ext cx="69458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令和</a:t>
            </a:r>
            <a:r>
              <a:rPr lang="ja-JP" altLang="en-US" sz="4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６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年</a:t>
            </a:r>
            <a:r>
              <a:rPr lang="en-US" altLang="ja-JP" sz="4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5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月</a:t>
            </a:r>
            <a:r>
              <a:rPr lang="en-US" altLang="ja-JP" sz="4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21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日</a:t>
            </a:r>
            <a:r>
              <a:rPr lang="ja-JP" altLang="en-US" sz="48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（</a:t>
            </a:r>
            <a:r>
              <a:rPr lang="ja-JP" altLang="en-US" sz="4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火</a:t>
            </a:r>
            <a:r>
              <a:rPr lang="ja-JP" altLang="en-US" sz="48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）　</a:t>
            </a:r>
            <a:endParaRPr lang="en-US" altLang="ja-JP" sz="4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8CC89A06-E084-F285-9EB8-76792767E34F}"/>
              </a:ext>
            </a:extLst>
          </p:cNvPr>
          <p:cNvSpPr/>
          <p:nvPr/>
        </p:nvSpPr>
        <p:spPr>
          <a:xfrm>
            <a:off x="169554" y="5627297"/>
            <a:ext cx="1564655" cy="1487136"/>
          </a:xfrm>
          <a:prstGeom prst="ellipse">
            <a:avLst/>
          </a:prstGeom>
          <a:solidFill>
            <a:schemeClr val="bg1">
              <a:alpha val="90000"/>
            </a:schemeClr>
          </a:solidFill>
          <a:ln w="635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E6055CA-9EFE-47E1-C48A-DBA5C00B156B}"/>
              </a:ext>
            </a:extLst>
          </p:cNvPr>
          <p:cNvSpPr txBox="1"/>
          <p:nvPr/>
        </p:nvSpPr>
        <p:spPr>
          <a:xfrm>
            <a:off x="-11025" y="5835301"/>
            <a:ext cx="1980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リハビリ体操</a:t>
            </a:r>
            <a:endParaRPr kumimoji="1"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5F15A5-EEA9-EBEB-6A66-3009E62A8D94}"/>
              </a:ext>
            </a:extLst>
          </p:cNvPr>
          <p:cNvSpPr txBox="1"/>
          <p:nvPr/>
        </p:nvSpPr>
        <p:spPr>
          <a:xfrm>
            <a:off x="1969004" y="3325224"/>
            <a:ext cx="26738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１４：００～</a:t>
            </a:r>
            <a:endParaRPr lang="en-US" altLang="ja-JP" sz="2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D9C5C5-942F-9224-99E7-32C804AF0EFD}"/>
              </a:ext>
            </a:extLst>
          </p:cNvPr>
          <p:cNvSpPr txBox="1"/>
          <p:nvPr/>
        </p:nvSpPr>
        <p:spPr>
          <a:xfrm>
            <a:off x="1821504" y="5589372"/>
            <a:ext cx="26738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１４：４０～</a:t>
            </a:r>
            <a:endParaRPr lang="en-US" altLang="ja-JP" sz="2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BB7D008-5419-D9D3-63E9-ED345C23CEEC}"/>
              </a:ext>
            </a:extLst>
          </p:cNvPr>
          <p:cNvSpPr txBox="1"/>
          <p:nvPr/>
        </p:nvSpPr>
        <p:spPr>
          <a:xfrm>
            <a:off x="187598" y="9097331"/>
            <a:ext cx="73647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参加希望多数の場合、会場の定員により、ご希望に添えない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場合もございますので、あらかじめご了承下さい</a:t>
            </a:r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670C20A-6CC4-4676-0689-502DB8ADE2A1}"/>
              </a:ext>
            </a:extLst>
          </p:cNvPr>
          <p:cNvSpPr txBox="1"/>
          <p:nvPr/>
        </p:nvSpPr>
        <p:spPr>
          <a:xfrm>
            <a:off x="1485185" y="3928332"/>
            <a:ext cx="602041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「クイズ </a:t>
            </a:r>
            <a:r>
              <a:rPr lang="en-US" altLang="ja-JP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The </a:t>
            </a:r>
            <a:r>
              <a:rPr lang="ja-JP" altLang="en-US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胃カメラ！</a:t>
            </a:r>
            <a:endParaRPr lang="en-US" altLang="ja-JP" sz="3200" b="1" i="0" u="none" strike="noStrike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b="1" i="0" u="none" strike="noStrike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　　　　　　 ～胃カメラの理解を深めよう～ </a:t>
            </a:r>
            <a:r>
              <a:rPr lang="ja-JP" altLang="en-US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endParaRPr lang="en-US" altLang="ja-JP" sz="3200" b="1" i="0" u="none" strike="noStrike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2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消化器内科　主任　佐藤 精一</a:t>
            </a:r>
            <a:endParaRPr lang="en-US" altLang="ja-JP" sz="2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CF04984-2F85-7E78-64BD-E659504564A2}"/>
              </a:ext>
            </a:extLst>
          </p:cNvPr>
          <p:cNvSpPr txBox="1"/>
          <p:nvPr/>
        </p:nvSpPr>
        <p:spPr>
          <a:xfrm>
            <a:off x="1834732" y="2680181"/>
            <a:ext cx="38902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14:00</a:t>
            </a:r>
            <a:r>
              <a:rPr lang="ja-JP" altLang="en-US" sz="32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～</a:t>
            </a:r>
            <a:r>
              <a:rPr lang="en-US" altLang="ja-JP" sz="32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15:00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05461152-71FC-4563-1D8C-55A176C4FAEE}"/>
              </a:ext>
            </a:extLst>
          </p:cNvPr>
          <p:cNvSpPr/>
          <p:nvPr/>
        </p:nvSpPr>
        <p:spPr>
          <a:xfrm>
            <a:off x="187598" y="3726418"/>
            <a:ext cx="1546611" cy="1603714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032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>
            <a:extLst>
              <a:ext uri="{FF2B5EF4-FFF2-40B4-BE49-F238E27FC236}">
                <a16:creationId xmlns:a16="http://schemas.microsoft.com/office/drawing/2014/main" id="{BD900CA5-EE9D-DC52-D9EC-3FDF2F993D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41226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8B237BE-1CC6-40D8-50F4-B7F1E3154999}"/>
              </a:ext>
            </a:extLst>
          </p:cNvPr>
          <p:cNvSpPr/>
          <p:nvPr/>
        </p:nvSpPr>
        <p:spPr>
          <a:xfrm>
            <a:off x="-46269" y="3285618"/>
            <a:ext cx="7579262" cy="2248383"/>
          </a:xfrm>
          <a:prstGeom prst="rect">
            <a:avLst/>
          </a:prstGeom>
          <a:solidFill>
            <a:srgbClr val="FFFFCC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16DBCE92-F656-7F08-5245-D58DF325B8C6}"/>
              </a:ext>
            </a:extLst>
          </p:cNvPr>
          <p:cNvSpPr/>
          <p:nvPr/>
        </p:nvSpPr>
        <p:spPr>
          <a:xfrm>
            <a:off x="-35745" y="1269197"/>
            <a:ext cx="7595420" cy="616857"/>
          </a:xfrm>
          <a:prstGeom prst="rect">
            <a:avLst/>
          </a:prstGeom>
          <a:solidFill>
            <a:schemeClr val="bg1">
              <a:alpha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614E77D-CC57-5751-1D2A-31DD59177EC8}"/>
              </a:ext>
            </a:extLst>
          </p:cNvPr>
          <p:cNvSpPr/>
          <p:nvPr/>
        </p:nvSpPr>
        <p:spPr>
          <a:xfrm>
            <a:off x="-53850" y="7181216"/>
            <a:ext cx="7631162" cy="2597093"/>
          </a:xfrm>
          <a:prstGeom prst="rect">
            <a:avLst/>
          </a:prstGeom>
          <a:solidFill>
            <a:schemeClr val="bg1">
              <a:alpha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0DFBFBE-08C5-34CE-FA42-F587E3055247}"/>
              </a:ext>
            </a:extLst>
          </p:cNvPr>
          <p:cNvSpPr/>
          <p:nvPr/>
        </p:nvSpPr>
        <p:spPr>
          <a:xfrm>
            <a:off x="-7180" y="5616288"/>
            <a:ext cx="7579262" cy="1521520"/>
          </a:xfrm>
          <a:prstGeom prst="rect">
            <a:avLst/>
          </a:prstGeom>
          <a:solidFill>
            <a:srgbClr val="FDC569">
              <a:alpha val="9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3045C7-CC55-47D4-86FF-EC9DB4D9601B}"/>
              </a:ext>
            </a:extLst>
          </p:cNvPr>
          <p:cNvSpPr txBox="1"/>
          <p:nvPr/>
        </p:nvSpPr>
        <p:spPr>
          <a:xfrm>
            <a:off x="307273" y="9782714"/>
            <a:ext cx="6898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お問い合わせ先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所沢美原総合病院　ＴＥＬ：</a:t>
            </a:r>
            <a:r>
              <a:rPr kumimoji="1"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04-2997-8199</a:t>
            </a:r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（代表）</a:t>
            </a:r>
            <a:endParaRPr kumimoji="1"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担当：住谷、小島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0692EDC-94FD-4BF1-9088-478B44595B77}"/>
              </a:ext>
            </a:extLst>
          </p:cNvPr>
          <p:cNvSpPr txBox="1"/>
          <p:nvPr/>
        </p:nvSpPr>
        <p:spPr>
          <a:xfrm>
            <a:off x="1682310" y="278831"/>
            <a:ext cx="4288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社会医療法人社団　埼玉巨樹の会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所沢美原総合病院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97F29775-F324-4BB5-9942-9C3114A0E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5" y="300157"/>
            <a:ext cx="976271" cy="893898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5775E57F-7DD4-4575-80F8-CA2C2B1927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21" y="139067"/>
            <a:ext cx="1068814" cy="10688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1401BF-5CD5-4903-B50A-900631BE202B}"/>
              </a:ext>
            </a:extLst>
          </p:cNvPr>
          <p:cNvSpPr txBox="1"/>
          <p:nvPr/>
        </p:nvSpPr>
        <p:spPr>
          <a:xfrm>
            <a:off x="1734209" y="6097960"/>
            <a:ext cx="55948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「みんなができる美原健康体操」</a:t>
            </a:r>
            <a:endParaRPr kumimoji="1"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リハビリテーション科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613BBF-D56B-F8CD-F518-7568FBE137BB}"/>
              </a:ext>
            </a:extLst>
          </p:cNvPr>
          <p:cNvSpPr txBox="1"/>
          <p:nvPr/>
        </p:nvSpPr>
        <p:spPr>
          <a:xfrm>
            <a:off x="524077" y="7227045"/>
            <a:ext cx="69371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場所：新所沢東公民館　まちづくりセンター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１階　研修室</a:t>
            </a:r>
            <a:r>
              <a:rPr kumimoji="1"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5.6.7</a:t>
            </a:r>
          </a:p>
          <a:p>
            <a:pPr marL="0" indent="0">
              <a:buNone/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（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所沢市美原町</a:t>
            </a:r>
            <a:r>
              <a:rPr lang="en-US" altLang="ja-JP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丁目</a:t>
            </a:r>
            <a:r>
              <a:rPr lang="en-US" altLang="ja-JP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2922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番地の</a:t>
            </a:r>
            <a:r>
              <a:rPr lang="en-US" altLang="ja-JP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5BAA8A6-2EE0-6A62-5DE6-A65FBAA8FB43}"/>
              </a:ext>
            </a:extLst>
          </p:cNvPr>
          <p:cNvSpPr txBox="1"/>
          <p:nvPr/>
        </p:nvSpPr>
        <p:spPr>
          <a:xfrm>
            <a:off x="1193253" y="1256865"/>
            <a:ext cx="5353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１７</a:t>
            </a:r>
            <a:r>
              <a:rPr lang="ja-JP" altLang="en-US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　健康教室の案内</a:t>
            </a:r>
            <a:endParaRPr lang="ja-JP" altLang="ja-JP" sz="2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0D67326-F8BC-100F-4403-04F454DF0258}"/>
              </a:ext>
            </a:extLst>
          </p:cNvPr>
          <p:cNvSpPr txBox="1"/>
          <p:nvPr/>
        </p:nvSpPr>
        <p:spPr>
          <a:xfrm>
            <a:off x="376255" y="8341892"/>
            <a:ext cx="69958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b="1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参加費無料</a:t>
            </a:r>
            <a:endParaRPr lang="en-US" altLang="ja-JP" sz="2400" b="1" kern="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  <a:p>
            <a:pPr algn="ctr"/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ご予約は不要です。お気軽にご参加下さい</a:t>
            </a:r>
            <a:r>
              <a:rPr lang="ja-JP" altLang="en-US" sz="24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。</a:t>
            </a:r>
            <a:endParaRPr lang="en-US" altLang="ja-JP" sz="2400" b="1" kern="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52382E2-019A-577F-E573-8E657180EB15}"/>
              </a:ext>
            </a:extLst>
          </p:cNvPr>
          <p:cNvSpPr txBox="1"/>
          <p:nvPr/>
        </p:nvSpPr>
        <p:spPr>
          <a:xfrm>
            <a:off x="502331" y="1834235"/>
            <a:ext cx="69458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令和</a:t>
            </a:r>
            <a:r>
              <a:rPr lang="ja-JP" altLang="en-US" sz="4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６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年</a:t>
            </a:r>
            <a:r>
              <a:rPr lang="en-US" altLang="ja-JP" sz="4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5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月</a:t>
            </a:r>
            <a:r>
              <a:rPr lang="ja-JP" altLang="en-US" sz="48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２９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日</a:t>
            </a:r>
            <a:r>
              <a:rPr lang="ja-JP" altLang="en-US" sz="48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（水）　</a:t>
            </a:r>
            <a:endParaRPr lang="en-US" altLang="ja-JP" sz="4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8CC89A06-E084-F285-9EB8-76792767E34F}"/>
              </a:ext>
            </a:extLst>
          </p:cNvPr>
          <p:cNvSpPr/>
          <p:nvPr/>
        </p:nvSpPr>
        <p:spPr>
          <a:xfrm>
            <a:off x="169554" y="5627297"/>
            <a:ext cx="1564655" cy="1487136"/>
          </a:xfrm>
          <a:prstGeom prst="ellipse">
            <a:avLst/>
          </a:prstGeom>
          <a:solidFill>
            <a:schemeClr val="bg1">
              <a:alpha val="90000"/>
            </a:schemeClr>
          </a:solidFill>
          <a:ln w="635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E6055CA-9EFE-47E1-C48A-DBA5C00B156B}"/>
              </a:ext>
            </a:extLst>
          </p:cNvPr>
          <p:cNvSpPr txBox="1"/>
          <p:nvPr/>
        </p:nvSpPr>
        <p:spPr>
          <a:xfrm>
            <a:off x="-11025" y="5835301"/>
            <a:ext cx="1980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リハビリ体操</a:t>
            </a:r>
            <a:endParaRPr kumimoji="1"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5F15A5-EEA9-EBEB-6A66-3009E62A8D94}"/>
              </a:ext>
            </a:extLst>
          </p:cNvPr>
          <p:cNvSpPr txBox="1"/>
          <p:nvPr/>
        </p:nvSpPr>
        <p:spPr>
          <a:xfrm>
            <a:off x="1723178" y="3280414"/>
            <a:ext cx="26738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１４：００～</a:t>
            </a:r>
            <a:endParaRPr lang="en-US" altLang="ja-JP" sz="2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D9C5C5-942F-9224-99E7-32C804AF0EFD}"/>
              </a:ext>
            </a:extLst>
          </p:cNvPr>
          <p:cNvSpPr txBox="1"/>
          <p:nvPr/>
        </p:nvSpPr>
        <p:spPr>
          <a:xfrm>
            <a:off x="1821504" y="5589372"/>
            <a:ext cx="26738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１４：４０～</a:t>
            </a:r>
            <a:endParaRPr lang="en-US" altLang="ja-JP" sz="2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BB7D008-5419-D9D3-63E9-ED345C23CEEC}"/>
              </a:ext>
            </a:extLst>
          </p:cNvPr>
          <p:cNvSpPr txBox="1"/>
          <p:nvPr/>
        </p:nvSpPr>
        <p:spPr>
          <a:xfrm>
            <a:off x="187598" y="9097331"/>
            <a:ext cx="73647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参加希望多数の場合、会場の定員により、ご希望に添えない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場合もございますので、あらかじめご了承下さい</a:t>
            </a:r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1DCB0D2-4F16-72EB-02AB-0AB7A360F135}"/>
              </a:ext>
            </a:extLst>
          </p:cNvPr>
          <p:cNvSpPr txBox="1"/>
          <p:nvPr/>
        </p:nvSpPr>
        <p:spPr>
          <a:xfrm>
            <a:off x="1834501" y="3837801"/>
            <a:ext cx="56267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 </a:t>
            </a: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老いと心臓病</a:t>
            </a:r>
            <a:r>
              <a:rPr lang="ja-JP" altLang="en-US" sz="3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」</a:t>
            </a:r>
            <a:endParaRPr lang="en-US" altLang="ja-JP" sz="36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endParaRPr lang="en-US" altLang="ja-JP" sz="32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r"/>
            <a:r>
              <a:rPr lang="ja-JP" altLang="en-US" sz="2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循環器内科　部長　黒木 祟文</a:t>
            </a:r>
            <a:endParaRPr lang="en-US" altLang="ja-JP" sz="2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643F70B-6EAF-0BD8-8204-DEF33562D126}"/>
              </a:ext>
            </a:extLst>
          </p:cNvPr>
          <p:cNvSpPr txBox="1"/>
          <p:nvPr/>
        </p:nvSpPr>
        <p:spPr>
          <a:xfrm>
            <a:off x="1834732" y="2680181"/>
            <a:ext cx="38902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14:00</a:t>
            </a:r>
            <a:r>
              <a:rPr lang="ja-JP" altLang="en-US" sz="32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～</a:t>
            </a:r>
            <a:r>
              <a:rPr lang="en-US" altLang="ja-JP" sz="32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15:00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0228CF64-8556-11D3-268A-216924430B06}"/>
              </a:ext>
            </a:extLst>
          </p:cNvPr>
          <p:cNvSpPr/>
          <p:nvPr/>
        </p:nvSpPr>
        <p:spPr>
          <a:xfrm>
            <a:off x="191869" y="3702344"/>
            <a:ext cx="1542340" cy="1608229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0496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 w="63500">
          <a:solidFill>
            <a:srgbClr val="CCFFFF"/>
          </a:solidFill>
        </a:ln>
      </a:spPr>
      <a:bodyPr rtlCol="0" anchor="ctr"/>
      <a:lstStyle>
        <a:defPPr algn="ctr">
          <a:defRPr kumimoji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8926</TotalTime>
  <Words>724</Words>
  <Application>Microsoft Office PowerPoint</Application>
  <PresentationFormat>ユーザー設定</PresentationFormat>
  <Paragraphs>122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HG丸ｺﾞｼｯｸM-PRO</vt:lpstr>
      <vt:lpstr>HG丸ｺﾞｼｯｸM-PRO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赤羽リハビリテーション病院</dc:creator>
  <cp:lastModifiedBy>reha</cp:lastModifiedBy>
  <cp:revision>509</cp:revision>
  <cp:lastPrinted>2024-04-15T09:01:31Z</cp:lastPrinted>
  <dcterms:created xsi:type="dcterms:W3CDTF">2011-08-19T01:47:14Z</dcterms:created>
  <dcterms:modified xsi:type="dcterms:W3CDTF">2024-05-08T09:01:25Z</dcterms:modified>
</cp:coreProperties>
</file>